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5"/>
  </p:notesMasterIdLst>
  <p:sldIdLst>
    <p:sldId id="256" r:id="rId4"/>
    <p:sldId id="272" r:id="rId6"/>
    <p:sldId id="273" r:id="rId7"/>
    <p:sldId id="274" r:id="rId8"/>
    <p:sldId id="275" r:id="rId9"/>
    <p:sldId id="303" r:id="rId10"/>
    <p:sldId id="276" r:id="rId11"/>
    <p:sldId id="277" r:id="rId12"/>
    <p:sldId id="279" r:id="rId13"/>
    <p:sldId id="280" r:id="rId14"/>
    <p:sldId id="281" r:id="rId15"/>
    <p:sldId id="298" r:id="rId16"/>
    <p:sldId id="282" r:id="rId17"/>
    <p:sldId id="283" r:id="rId18"/>
    <p:sldId id="284" r:id="rId19"/>
    <p:sldId id="285" r:id="rId20"/>
    <p:sldId id="286" r:id="rId21"/>
    <p:sldId id="287" r:id="rId22"/>
    <p:sldId id="288" r:id="rId23"/>
    <p:sldId id="289" r:id="rId24"/>
    <p:sldId id="290" r:id="rId25"/>
    <p:sldId id="291" r:id="rId26"/>
    <p:sldId id="292" r:id="rId27"/>
    <p:sldId id="302" r:id="rId28"/>
    <p:sldId id="293" r:id="rId29"/>
    <p:sldId id="295" r:id="rId30"/>
    <p:sldId id="294" r:id="rId31"/>
    <p:sldId id="296" r:id="rId32"/>
    <p:sldId id="299" r:id="rId33"/>
    <p:sldId id="300" r:id="rId34"/>
    <p:sldId id="301" r:id="rId35"/>
  </p:sldIdLst>
  <p:sldSz cx="9144000" cy="6858000" type="screen4x3"/>
  <p:notesSz cx="6858000" cy="9144000"/>
  <p:custDataLst>
    <p:tags r:id="rId39"/>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37"/>
    <p:restoredTop sz="94726"/>
  </p:normalViewPr>
  <p:slideViewPr>
    <p:cSldViewPr showGuides="1">
      <p:cViewPr varScale="1">
        <p:scale>
          <a:sx n="81" d="100"/>
          <a:sy n="81" d="100"/>
        </p:scale>
        <p:origin x="1080"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9" Type="http://schemas.openxmlformats.org/officeDocument/2006/relationships/tags" Target="tags/tag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32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25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0" name="Rectangle 4"/>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325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25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25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67312454-52A9-4B15-841B-05F24744CB8C}"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幻灯片图像占位符 1"/>
          <p:cNvSpPr>
            <a:spLocks noGrp="1" noRot="1" noChangeAspect="1" noTextEdit="1"/>
          </p:cNvSpPr>
          <p:nvPr>
            <p:ph type="sldImg"/>
          </p:nvPr>
        </p:nvSpPr>
        <p:spPr/>
      </p:sp>
      <p:sp>
        <p:nvSpPr>
          <p:cNvPr id="6146" name="备注占位符 2"/>
          <p:cNvSpPr>
            <a:spLocks noGrp="1"/>
          </p:cNvSpPr>
          <p:nvPr>
            <p:ph type="body"/>
          </p:nvPr>
        </p:nvSpPr>
        <p:spPr/>
        <p:txBody>
          <a:bodyPr wrap="square" lIns="91440" tIns="45720" rIns="91440" bIns="45720" anchor="t" anchorCtr="0"/>
          <a:p>
            <a:pPr lvl="0" eaLnBrk="1" hangingPunct="1"/>
            <a:endParaRPr lang="zh-CN" altLang="en-US" dirty="0"/>
          </a:p>
        </p:txBody>
      </p:sp>
      <p:sp>
        <p:nvSpPr>
          <p:cNvPr id="614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eaLnBrk="1" hangingPunct="1"/>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5122" name="Rectangle 2"/>
          <p:cNvSpPr>
            <a:spLocks noGrp="1" noRot="1" noChangeArrowheads="1"/>
          </p:cNvSpPr>
          <p:nvPr>
            <p:ph type="ctrTitle"/>
          </p:nvPr>
        </p:nvSpPr>
        <p:spPr>
          <a:xfrm>
            <a:off x="3962400" y="1066800"/>
            <a:ext cx="4648200" cy="1981200"/>
          </a:xfrm>
        </p:spPr>
        <p:txBody>
          <a:bodyPr/>
          <a:lstStyle>
            <a:lvl1pPr>
              <a:defRPr/>
            </a:lvl1pPr>
          </a:lstStyle>
          <a:p>
            <a:pPr lvl="0" fontAlgn="base"/>
            <a:r>
              <a:rPr lang="zh-CN" altLang="en-US" strike="noStrike" noProof="0" smtClean="0"/>
              <a:t>单击此处编辑母版标题样式</a:t>
            </a:r>
            <a:endParaRPr lang="zh-CN" altLang="en-US" strike="noStrike" noProof="0" smtClean="0"/>
          </a:p>
        </p:txBody>
      </p:sp>
      <p:sp>
        <p:nvSpPr>
          <p:cNvPr id="5123" name="Rectangle 3"/>
          <p:cNvSpPr>
            <a:spLocks noGrp="1" noRot="1" noChangeArrowheads="1"/>
          </p:cNvSpPr>
          <p:nvPr>
            <p:ph type="subTitle" idx="1"/>
          </p:nvPr>
        </p:nvSpPr>
        <p:spPr>
          <a:xfrm>
            <a:off x="3962400" y="3657600"/>
            <a:ext cx="4572000" cy="1676400"/>
          </a:xfrm>
        </p:spPr>
        <p:txBody>
          <a:bodyPr/>
          <a:lstStyle>
            <a:lvl1pPr marL="0" indent="0" algn="ctr">
              <a:buFont typeface="Wingdings" panose="05000000000000000000" pitchFamily="2" charset="2"/>
              <a:buNone/>
              <a:defRPr/>
            </a:lvl1pPr>
          </a:lstStyle>
          <a:p>
            <a:pPr lvl="0" fontAlgn="base"/>
            <a:r>
              <a:rPr lang="zh-CN" altLang="en-US" strike="noStrike" noProof="0" smtClean="0"/>
              <a:t>单击此处编辑母版副标题样式</a:t>
            </a:r>
            <a:endParaRPr lang="zh-CN" altLang="en-US" strike="noStrike" noProof="0" smtClean="0"/>
          </a:p>
        </p:txBody>
      </p:sp>
      <p:sp>
        <p:nvSpPr>
          <p:cNvPr id="7" name="Rectangle 4"/>
          <p:cNvSpPr>
            <a:spLocks noGrp="1" noChangeArrowheads="1"/>
          </p:cNvSpPr>
          <p:nvPr>
            <p:ph type="dt" sz="half" idx="2"/>
          </p:nvPr>
        </p:nvSpPr>
        <p:spPr bwMode="auto">
          <a:xfrm>
            <a:off x="301625" y="607695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BD8BA8D-B074-4F25-8BFB-80D8E3E1B5B6}"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bwMode="auto">
          <a:xfrm>
            <a:off x="3124200" y="607695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a:t>
            </a:r>
            <a:r>
              <a:rPr kumimoji="0" lang="en-US" altLang="zh-CN" sz="1400" b="0" i="0" u="none" strike="noStrike" kern="1200" cap="none" spc="0" normalizeH="0" baseline="0" noProof="0" err="1">
                <a:ln>
                  <a:noFill/>
                </a:ln>
                <a:solidFill>
                  <a:schemeClr val="tx1"/>
                </a:solidFill>
                <a:effectLst/>
                <a:uLnTx/>
                <a:uFillTx/>
                <a:latin typeface="Arial" panose="020B0604020202020204" pitchFamily="34" charset="0"/>
                <a:ea typeface="宋体" panose="02010600030101010101" pitchFamily="2" charset="-122"/>
                <a:cs typeface="+mn-cs"/>
              </a:rPr>
              <a:t>原理</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与</a:t>
            </a:r>
            <a:r>
              <a:rPr kumimoji="0" lang="en-US" altLang="zh-CN" sz="1400" b="0" i="0" u="none" strike="noStrike" kern="1200" cap="none" spc="0" normalizeH="0" baseline="0" noProof="0" err="1">
                <a:ln>
                  <a:noFill/>
                </a:ln>
                <a:solidFill>
                  <a:schemeClr val="tx1"/>
                </a:solidFill>
                <a:effectLst/>
                <a:uLnTx/>
                <a:uFillTx/>
                <a:latin typeface="Arial" panose="020B0604020202020204" pitchFamily="34" charset="0"/>
                <a:ea typeface="宋体" panose="02010600030101010101" pitchFamily="2" charset="-122"/>
                <a:cs typeface="+mn-cs"/>
              </a:rPr>
              <a:t>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553200" y="607695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4A1D5E0-EB4B-4B44-804B-BB49D226A732}"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E177243-A99A-4683-9489-A40FB333D274}"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788A42D-82AE-4062-A9A4-9364C829CDEF}"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10363" y="685800"/>
            <a:ext cx="2135187" cy="51816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301625" y="685800"/>
            <a:ext cx="6256338" cy="51816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E177243-A99A-4683-9489-A40FB333D274}"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788A42D-82AE-4062-A9A4-9364C829CDEF}"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304800"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1375"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E177243-A99A-4683-9489-A40FB333D274}"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788A42D-82AE-4062-A9A4-9364C829CDEF}"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304800" y="1981200"/>
            <a:ext cx="8540750"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304800" y="4000500"/>
            <a:ext cx="8540750"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E177243-A99A-4683-9489-A40FB333D274}"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788A42D-82AE-4062-A9A4-9364C829CDEF}"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304800"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4651375" y="19812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4651375" y="4000500"/>
            <a:ext cx="4194175" cy="18669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E177243-A99A-4683-9489-A40FB333D274}"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788A42D-82AE-4062-A9A4-9364C829CDEF}"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B65E5BC-F29B-4F54-9D4D-A927850D796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D9876-5E5D-4528-BFC9-225E0BCD4294}"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B65E5BC-F29B-4F54-9D4D-A927850D796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D9876-5E5D-4528-BFC9-225E0BCD4294}"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B65E5BC-F29B-4F54-9D4D-A927850D796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D9876-5E5D-4528-BFC9-225E0BCD4294}"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B65E5BC-F29B-4F54-9D4D-A927850D796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D9876-5E5D-4528-BFC9-225E0BCD4294}"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30238" y="2505075"/>
            <a:ext cx="386873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29150" y="2505075"/>
            <a:ext cx="38877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B65E5BC-F29B-4F54-9D4D-A927850D796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D9876-5E5D-4528-BFC9-225E0BCD4294}"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E177243-A99A-4683-9489-A40FB333D274}"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788A42D-82AE-4062-A9A4-9364C829CDEF}"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B65E5BC-F29B-4F54-9D4D-A927850D796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D9876-5E5D-4528-BFC9-225E0BCD4294}"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B65E5BC-F29B-4F54-9D4D-A927850D796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D9876-5E5D-4528-BFC9-225E0BCD4294}"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B65E5BC-F29B-4F54-9D4D-A927850D796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D9876-5E5D-4528-BFC9-225E0BCD4294}"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B65E5BC-F29B-4F54-9D4D-A927850D796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D9876-5E5D-4528-BFC9-225E0BCD4294}"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B65E5BC-F29B-4F54-9D4D-A927850D796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D9876-5E5D-4528-BFC9-225E0BCD4294}"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4B65E5BC-F29B-4F54-9D4D-A927850D796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F00D9876-5E5D-4528-BFC9-225E0BCD4294}"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E177243-A99A-4683-9489-A40FB333D274}"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788A42D-82AE-4062-A9A4-9364C829CDEF}"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304800"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1375" y="1981200"/>
            <a:ext cx="4194175" cy="3886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E177243-A99A-4683-9489-A40FB333D274}"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788A42D-82AE-4062-A9A4-9364C829CDEF}"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30238" y="2505075"/>
            <a:ext cx="3868737"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29150" y="2505075"/>
            <a:ext cx="3887788" cy="368458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E177243-A99A-4683-9489-A40FB333D274}"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788A42D-82AE-4062-A9A4-9364C829CDEF}"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E177243-A99A-4683-9489-A40FB333D274}"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788A42D-82AE-4062-A9A4-9364C829CDEF}"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E177243-A99A-4683-9489-A40FB333D274}"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788A42D-82AE-4062-A9A4-9364C829CDEF}"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E177243-A99A-4683-9489-A40FB333D274}"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788A42D-82AE-4062-A9A4-9364C829CDEF}"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E177243-A99A-4683-9489-A40FB333D274}"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788A42D-82AE-4062-A9A4-9364C829CDEF}"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2" Type="http://schemas.openxmlformats.org/officeDocument/2006/relationships/theme" Target="../theme/theme2.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p:sp>
        <p:nvSpPr>
          <p:cNvPr id="1026" name="Rectangle 2"/>
          <p:cNvSpPr>
            <a:spLocks noGrp="1" noRot="1"/>
          </p:cNvSpPr>
          <p:nvPr>
            <p:ph type="title"/>
          </p:nvPr>
        </p:nvSpPr>
        <p:spPr>
          <a:xfrm>
            <a:off x="301625" y="6858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Rectangle 3"/>
          <p:cNvSpPr>
            <a:spLocks noGrp="1" noRot="1"/>
          </p:cNvSpPr>
          <p:nvPr>
            <p:ph type="body"/>
          </p:nvPr>
        </p:nvSpPr>
        <p:spPr>
          <a:xfrm>
            <a:off x="304800" y="1981200"/>
            <a:ext cx="8540750" cy="38862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100" name="Rectangle 4"/>
          <p:cNvSpPr>
            <a:spLocks noGrp="1" noChangeArrowheads="1"/>
          </p:cNvSpPr>
          <p:nvPr>
            <p:ph type="dt" sz="half" idx="2"/>
          </p:nvPr>
        </p:nvSpPr>
        <p:spPr bwMode="auto">
          <a:xfrm>
            <a:off x="301625" y="601980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fld id="{DE177243-A99A-4683-9489-A40FB333D274}"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1" name="Rectangle 5"/>
          <p:cNvSpPr>
            <a:spLocks noGrp="1" noChangeArrowheads="1"/>
          </p:cNvSpPr>
          <p:nvPr>
            <p:ph type="ftr" sz="quarter" idx="3"/>
          </p:nvPr>
        </p:nvSpPr>
        <p:spPr bwMode="auto">
          <a:xfrm>
            <a:off x="3124200" y="601980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2" name="Rectangle 6"/>
          <p:cNvSpPr>
            <a:spLocks noGrp="1" noChangeArrowheads="1"/>
          </p:cNvSpPr>
          <p:nvPr>
            <p:ph type="sldNum" sz="quarter" idx="4"/>
          </p:nvPr>
        </p:nvSpPr>
        <p:spPr bwMode="auto">
          <a:xfrm>
            <a:off x="6553200" y="6019800"/>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1788A42D-82AE-4062-A9A4-9364C829CDEF}"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p:sp>
        <p:nvSpPr>
          <p:cNvPr id="2050"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051" name="Rectangle 3"/>
          <p:cNvSpPr>
            <a:spLocks noGrp="1"/>
          </p:cNvSpPr>
          <p:nvPr>
            <p:ph type="body"/>
          </p:nvPr>
        </p:nvSpPr>
        <p:spPr>
          <a:xfrm>
            <a:off x="457200" y="1600200"/>
            <a:ext cx="8229600" cy="4525963"/>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76804"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fld id="{4B65E5BC-F29B-4F54-9D4D-A927850D7967}" type="datetime1">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805"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CMOS</a:t>
            </a:r>
            <a:r>
              <a:rPr kumimoji="0" lang="zh-CN" alt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集成电路原理与设计</a:t>
            </a: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6806"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F00D9876-5E5D-4528-BFC9-225E0BCD4294}"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sldNum="0" hdr="0" ft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4.xml"/><Relationship Id="rId4" Type="http://schemas.openxmlformats.org/officeDocument/2006/relationships/image" Target="../media/image12.wmf"/><Relationship Id="rId3" Type="http://schemas.openxmlformats.org/officeDocument/2006/relationships/oleObject" Target="../embeddings/oleObject2.bin"/><Relationship Id="rId2" Type="http://schemas.openxmlformats.org/officeDocument/2006/relationships/image" Target="../media/image11.wmf"/><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2.xml"/><Relationship Id="rId2" Type="http://schemas.openxmlformats.org/officeDocument/2006/relationships/image" Target="../media/image15.wmf"/><Relationship Id="rId1"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14.xml"/><Relationship Id="rId4" Type="http://schemas.openxmlformats.org/officeDocument/2006/relationships/image" Target="../media/image19.wmf"/><Relationship Id="rId3" Type="http://schemas.openxmlformats.org/officeDocument/2006/relationships/oleObject" Target="../embeddings/oleObject5.bin"/><Relationship Id="rId2" Type="http://schemas.openxmlformats.org/officeDocument/2006/relationships/image" Target="../media/image18.wmf"/><Relationship Id="rId1"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14.xml"/><Relationship Id="rId4" Type="http://schemas.openxmlformats.org/officeDocument/2006/relationships/image" Target="../media/image26.wmf"/><Relationship Id="rId3" Type="http://schemas.openxmlformats.org/officeDocument/2006/relationships/oleObject" Target="../embeddings/oleObject7.bin"/><Relationship Id="rId2" Type="http://schemas.openxmlformats.org/officeDocument/2006/relationships/image" Target="../media/image25.wmf"/><Relationship Id="rId1"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Rectangle 4"/>
          <p:cNvSpPr>
            <a:spLocks noGrp="1"/>
          </p:cNvSpPr>
          <p:nvPr>
            <p:ph type="dt" sz="half" idx="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5122" name="Rectangle 5"/>
          <p:cNvSpPr>
            <a:spLocks noGrp="1"/>
          </p:cNvSpPr>
          <p:nvPr>
            <p:ph type="ftr" sz="quarter" idx="3"/>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latin typeface="Arial" panose="020B0604020202020204" pitchFamily="34" charset="0"/>
              </a:rPr>
              <a:t>CMOS</a:t>
            </a:r>
            <a:r>
              <a:rPr lang="zh-CN" altLang="en-US" sz="1400" dirty="0">
                <a:latin typeface="Arial" panose="020B0604020202020204" pitchFamily="34" charset="0"/>
                <a:ea typeface="宋体" panose="02010600030101010101" pitchFamily="2" charset="-122"/>
              </a:rPr>
              <a:t>集成电路</a:t>
            </a:r>
            <a:r>
              <a:rPr lang="en-US" altLang="zh-CN" sz="1400" dirty="0">
                <a:latin typeface="Arial" panose="020B0604020202020204" pitchFamily="34" charset="0"/>
              </a:rPr>
              <a:t>原理</a:t>
            </a:r>
            <a:r>
              <a:rPr lang="zh-CN" altLang="en-US" sz="1400" dirty="0">
                <a:latin typeface="Arial" panose="020B0604020202020204" pitchFamily="34" charset="0"/>
                <a:ea typeface="宋体" panose="02010600030101010101" pitchFamily="2" charset="-122"/>
              </a:rPr>
              <a:t>与</a:t>
            </a:r>
            <a:r>
              <a:rPr lang="en-US" altLang="zh-CN" sz="1400" dirty="0">
                <a:latin typeface="Arial" panose="020B0604020202020204" pitchFamily="34" charset="0"/>
              </a:rPr>
              <a:t>设计</a:t>
            </a:r>
            <a:endParaRPr lang="en-US" altLang="zh-CN" sz="1400" dirty="0">
              <a:latin typeface="Arial" panose="020B0604020202020204" pitchFamily="34" charset="0"/>
            </a:endParaRPr>
          </a:p>
        </p:txBody>
      </p:sp>
      <p:sp>
        <p:nvSpPr>
          <p:cNvPr id="5123" name="Rectangle 6"/>
          <p:cNvSpPr>
            <a:spLocks noGrp="1"/>
          </p:cNvSpPr>
          <p:nvPr>
            <p:ph type="sldNum" sz="quarter" idx="4"/>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latin typeface="Arial" panose="020B0604020202020204" pitchFamily="34" charset="0"/>
              </a:rPr>
            </a:fld>
            <a:endParaRPr lang="en-US" altLang="zh-CN" sz="1400" dirty="0">
              <a:latin typeface="Arial" panose="020B0604020202020204" pitchFamily="34" charset="0"/>
            </a:endParaRPr>
          </a:p>
        </p:txBody>
      </p:sp>
      <p:sp>
        <p:nvSpPr>
          <p:cNvPr id="5124" name="Rectangle 2"/>
          <p:cNvSpPr>
            <a:spLocks noGrp="1" noRot="1"/>
          </p:cNvSpPr>
          <p:nvPr>
            <p:ph type="ctrTitle"/>
          </p:nvPr>
        </p:nvSpPr>
        <p:spPr/>
        <p:txBody>
          <a:bodyPr vert="horz" wrap="square" lIns="91440" tIns="45720" rIns="91440" bIns="45720" anchor="ctr" anchorCtr="0"/>
          <a:p>
            <a:pPr eaLnBrk="1" hangingPunct="1">
              <a:buClrTx/>
              <a:buSzTx/>
              <a:buFontTx/>
            </a:pPr>
            <a:r>
              <a:rPr lang="zh-CN" altLang="en-US" kern="1200" dirty="0">
                <a:latin typeface="+mj-lt"/>
                <a:ea typeface="+mj-ea"/>
                <a:cs typeface="+mj-cs"/>
              </a:rPr>
              <a:t>第</a:t>
            </a:r>
            <a:r>
              <a:rPr lang="en-US" altLang="zh-CN" kern="1200" dirty="0">
                <a:latin typeface="+mj-lt"/>
                <a:ea typeface="+mj-ea"/>
                <a:cs typeface="+mj-cs"/>
              </a:rPr>
              <a:t>4</a:t>
            </a:r>
            <a:r>
              <a:rPr lang="zh-CN" altLang="en-US" kern="1200" dirty="0">
                <a:latin typeface="+mj-lt"/>
                <a:ea typeface="+mj-ea"/>
                <a:cs typeface="+mj-cs"/>
              </a:rPr>
              <a:t>章 金属层</a:t>
            </a:r>
            <a:endParaRPr lang="zh-CN" altLang="en-US" kern="1200" dirty="0">
              <a:latin typeface="+mj-lt"/>
              <a:ea typeface="+mj-ea"/>
              <a:cs typeface="+mj-cs"/>
            </a:endParaRPr>
          </a:p>
        </p:txBody>
      </p:sp>
      <p:sp>
        <p:nvSpPr>
          <p:cNvPr id="5125" name="Rectangle 3"/>
          <p:cNvSpPr>
            <a:spLocks noGrp="1" noRot="1"/>
          </p:cNvSpPr>
          <p:nvPr>
            <p:ph type="subTitle" idx="1"/>
          </p:nvPr>
        </p:nvSpPr>
        <p:spPr/>
        <p:txBody>
          <a:bodyPr vert="horz" wrap="square" lIns="91440" tIns="45720" rIns="91440" bIns="45720" anchor="t" anchorCtr="0"/>
          <a:p>
            <a:pPr eaLnBrk="1" hangingPunct="1">
              <a:buSzPct val="70000"/>
            </a:pPr>
            <a:endParaRPr lang="zh-CN" altLang="zh-CN" kern="1200" dirty="0">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日期占位符 4"/>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15362" name="页脚占位符 5"/>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15363"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15364" name="Rectangle 3"/>
          <p:cNvSpPr>
            <a:spLocks noGrp="1" noRot="1"/>
          </p:cNvSpPr>
          <p:nvPr>
            <p:ph type="body" sz="half" idx="1"/>
          </p:nvPr>
        </p:nvSpPr>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t>右图为一个版图和剖面图实例。</a:t>
            </a:r>
            <a:endParaRPr lang="zh-CN" altLang="en-US" sz="2800" dirty="0"/>
          </a:p>
          <a:p>
            <a:pPr eaLnBrk="1" hangingPunct="1">
              <a:buClr>
                <a:schemeClr val="hlink"/>
              </a:buClr>
              <a:buSzPct val="70000"/>
              <a:buFont typeface="Wingdings" panose="05000000000000000000" pitchFamily="2" charset="2"/>
            </a:pPr>
            <a:r>
              <a:rPr lang="en-US" altLang="zh-CN" sz="2800" dirty="0">
                <a:solidFill>
                  <a:srgbClr val="FF0000"/>
                </a:solidFill>
              </a:rPr>
              <a:t>Via</a:t>
            </a:r>
            <a:r>
              <a:rPr lang="zh-CN" altLang="en-US" sz="2800" dirty="0">
                <a:solidFill>
                  <a:srgbClr val="FF0000"/>
                </a:solidFill>
              </a:rPr>
              <a:t>（过孔）连接金属层。</a:t>
            </a:r>
            <a:r>
              <a:rPr lang="zh-CN" altLang="en-US" sz="2800" dirty="0"/>
              <a:t>它的位置定义了在绝缘体开口处制作一个如钨的“接插点”。</a:t>
            </a:r>
            <a:endParaRPr lang="zh-CN" altLang="en-US" sz="2800" dirty="0"/>
          </a:p>
        </p:txBody>
      </p:sp>
      <p:sp>
        <p:nvSpPr>
          <p:cNvPr id="15365" name="Rectangle 5"/>
          <p:cNvSpPr>
            <a:spLocks noGrp="1" noRot="1"/>
          </p:cNvSpPr>
          <p:nvPr>
            <p:ph sz="half" idx="2"/>
          </p:nvPr>
        </p:nvSpPr>
        <p:spPr/>
        <p:txBody>
          <a:bodyPr vert="horz" wrap="square" lIns="91440" tIns="45720" rIns="91440" bIns="45720" anchor="t" anchorCtr="0"/>
          <a:p>
            <a:pPr eaLnBrk="1" hangingPunct="1">
              <a:buClr>
                <a:schemeClr val="hlink"/>
              </a:buClr>
              <a:buSzPct val="70000"/>
              <a:buFont typeface="Wingdings" panose="05000000000000000000" pitchFamily="2" charset="2"/>
            </a:pPr>
            <a:endParaRPr lang="zh-CN" altLang="zh-CN" sz="2800" dirty="0"/>
          </a:p>
        </p:txBody>
      </p:sp>
      <p:pic>
        <p:nvPicPr>
          <p:cNvPr id="15366" name="Picture 4"/>
          <p:cNvPicPr>
            <a:picLocks noChangeAspect="1"/>
          </p:cNvPicPr>
          <p:nvPr/>
        </p:nvPicPr>
        <p:blipFill>
          <a:blip r:embed="rId1"/>
          <a:stretch>
            <a:fillRect/>
          </a:stretch>
        </p:blipFill>
        <p:spPr>
          <a:xfrm>
            <a:off x="4572000" y="2133600"/>
            <a:ext cx="4151313" cy="2397125"/>
          </a:xfrm>
          <a:prstGeom prst="rect">
            <a:avLst/>
          </a:prstGeom>
          <a:noFill/>
          <a:ln w="9525">
            <a:noFill/>
          </a:ln>
        </p:spPr>
      </p:pic>
      <p:sp>
        <p:nvSpPr>
          <p:cNvPr id="15367" name="Rectangle 2"/>
          <p:cNvSpPr>
            <a:spLocks noGrp="1" noRot="1"/>
          </p:cNvSpPr>
          <p:nvPr>
            <p:ph type="title"/>
          </p:nvPr>
        </p:nvSpPr>
        <p:spPr>
          <a:xfrm>
            <a:off x="323850" y="333375"/>
            <a:ext cx="8540750" cy="989013"/>
          </a:xfrm>
        </p:spPr>
        <p:txBody>
          <a:bodyPr vert="horz" wrap="square" lIns="91440" tIns="45720" rIns="91440" bIns="45720" anchor="ctr" anchorCtr="0"/>
          <a:p>
            <a:pPr eaLnBrk="1" hangingPunct="1"/>
            <a:r>
              <a:rPr lang="en-US" altLang="zh-CN" dirty="0"/>
              <a:t>4.1 </a:t>
            </a:r>
            <a:r>
              <a:rPr lang="zh-CN" altLang="en-US" dirty="0"/>
              <a:t>连接焊盘</a:t>
            </a:r>
            <a:endParaRPr lang="zh-CN" altLang="en-US" dirty="0"/>
          </a:p>
        </p:txBody>
      </p:sp>
      <p:sp>
        <p:nvSpPr>
          <p:cNvPr id="10" name="内容占位符 2"/>
          <p:cNvSpPr txBox="1"/>
          <p:nvPr/>
        </p:nvSpPr>
        <p:spPr bwMode="auto">
          <a:xfrm>
            <a:off x="250825" y="1184275"/>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0" i="0" u="none" strike="noStrike" kern="1200" cap="none" spc="0" normalizeH="0" baseline="0" noProof="0" dirty="0">
                <a:ln>
                  <a:noFill/>
                </a:ln>
                <a:solidFill>
                  <a:schemeClr val="tx2"/>
                </a:solidFill>
                <a:effectLst/>
                <a:uLnTx/>
                <a:uFillTx/>
                <a:latin typeface="+mn-lt"/>
                <a:ea typeface="+mn-ea"/>
                <a:cs typeface="+mn-cs"/>
              </a:rPr>
              <a:t>用金属层进行设计和版图绘制</a:t>
            </a:r>
            <a:endParaRPr kumimoji="0" lang="zh-CN" altLang="en-US" sz="32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日期占位符 4"/>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16386" name="页脚占位符 5"/>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16387"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16388" name="Rectangle 2"/>
          <p:cNvSpPr>
            <a:spLocks noGrp="1" noRot="1"/>
          </p:cNvSpPr>
          <p:nvPr>
            <p:ph type="title"/>
          </p:nvPr>
        </p:nvSpPr>
        <p:spPr/>
        <p:txBody>
          <a:bodyPr vert="horz" wrap="square" lIns="91440" tIns="45720" rIns="91440" bIns="45720" anchor="ctr" anchorCtr="0"/>
          <a:p>
            <a:pPr eaLnBrk="1" hangingPunct="1"/>
            <a:r>
              <a:rPr lang="en-US" altLang="zh-CN" sz="4200" dirty="0"/>
              <a:t>4.2 </a:t>
            </a:r>
            <a:r>
              <a:rPr lang="zh-CN" altLang="en-US" sz="4200" dirty="0"/>
              <a:t>金属层相关的寄生器件</a:t>
            </a:r>
            <a:endParaRPr lang="zh-CN" altLang="en-US" sz="4200" dirty="0"/>
          </a:p>
        </p:txBody>
      </p:sp>
      <p:sp>
        <p:nvSpPr>
          <p:cNvPr id="16389" name="Rectangle 3"/>
          <p:cNvSpPr>
            <a:spLocks noGrp="1" noRot="1"/>
          </p:cNvSpPr>
          <p:nvPr>
            <p:ph type="body" sz="half" idx="1"/>
          </p:nvPr>
        </p:nvSpPr>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t>试估算一个长为</a:t>
            </a:r>
            <a:r>
              <a:rPr lang="en-US" altLang="zh-CN" sz="2800" dirty="0"/>
              <a:t>1mm,</a:t>
            </a:r>
            <a:r>
              <a:rPr lang="zh-CN" altLang="en-US" sz="2800" dirty="0"/>
              <a:t>宽为</a:t>
            </a:r>
            <a:r>
              <a:rPr lang="en-US" altLang="zh-CN" sz="2800" dirty="0"/>
              <a:t>200nm</a:t>
            </a:r>
            <a:r>
              <a:rPr lang="zh-CN" altLang="en-US" sz="2800" dirty="0"/>
              <a:t>的金属</a:t>
            </a:r>
            <a:r>
              <a:rPr lang="en-US" altLang="zh-CN" sz="2800" dirty="0"/>
              <a:t>1</a:t>
            </a:r>
            <a:r>
              <a:rPr lang="zh-CN" altLang="en-US" sz="2800" dirty="0"/>
              <a:t>的电阻值，其中方块电阻为</a:t>
            </a:r>
            <a:r>
              <a:rPr lang="en-US" altLang="zh-CN" sz="2800" dirty="0"/>
              <a:t>0.1</a:t>
            </a:r>
            <a:r>
              <a:rPr lang="zh-CN" altLang="en-US" sz="2800" dirty="0"/>
              <a:t>欧姆</a:t>
            </a:r>
            <a:r>
              <a:rPr lang="en-US" altLang="zh-CN" sz="2800" dirty="0"/>
              <a:t>/</a:t>
            </a:r>
            <a:r>
              <a:rPr lang="zh-CN" altLang="en-US" sz="2800" dirty="0"/>
              <a:t>方块，比例因子为</a:t>
            </a:r>
            <a:r>
              <a:rPr lang="en-US" altLang="zh-CN" sz="2800" dirty="0"/>
              <a:t>50nm</a:t>
            </a:r>
            <a:r>
              <a:rPr lang="zh-CN" altLang="en-US" sz="2800" dirty="0"/>
              <a:t>。将此金属线看作</a:t>
            </a:r>
            <a:r>
              <a:rPr lang="en-US" altLang="zh-CN" sz="2800" dirty="0"/>
              <a:t>RC</a:t>
            </a:r>
            <a:r>
              <a:rPr lang="zh-CN" altLang="en-US" sz="2800" dirty="0"/>
              <a:t>传输线，试估算通过该金属线的延迟时间。</a:t>
            </a:r>
            <a:endParaRPr lang="zh-CN" altLang="en-US" sz="2800" dirty="0"/>
          </a:p>
        </p:txBody>
      </p:sp>
      <p:pic>
        <p:nvPicPr>
          <p:cNvPr id="16390" name="Picture 6"/>
          <p:cNvPicPr>
            <a:picLocks noGrp="1" noRot="1" noChangeAspect="1"/>
          </p:cNvPicPr>
          <p:nvPr>
            <p:ph sz="half" idx="2"/>
          </p:nvPr>
        </p:nvPicPr>
        <p:blipFill>
          <a:blip r:embed="rId1"/>
          <a:stretch>
            <a:fillRect/>
          </a:stretch>
        </p:blipFill>
        <p:spPr>
          <a:xfrm>
            <a:off x="2268538" y="3789363"/>
            <a:ext cx="4867275" cy="2065337"/>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日期占位符 3"/>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17410"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17411"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17412" name="Rectangle 3"/>
          <p:cNvSpPr>
            <a:spLocks noGrp="1" noRot="1"/>
          </p:cNvSpPr>
          <p:nvPr>
            <p:ph idx="1"/>
          </p:nvPr>
        </p:nvSpPr>
        <p:spPr>
          <a:xfrm>
            <a:off x="0" y="1916113"/>
            <a:ext cx="8845550" cy="3886200"/>
          </a:xfrm>
        </p:spPr>
        <p:txBody>
          <a:bodyPr vert="horz" wrap="square" lIns="91440" tIns="45720" rIns="91440" bIns="45720" anchor="t" anchorCtr="0"/>
          <a:p>
            <a:pPr eaLnBrk="1" hangingPunct="1">
              <a:lnSpc>
                <a:spcPct val="90000"/>
              </a:lnSpc>
            </a:pPr>
            <a:r>
              <a:rPr lang="zh-CN" altLang="en-US" dirty="0"/>
              <a:t>解：</a:t>
            </a:r>
            <a:endParaRPr lang="zh-CN" altLang="en-US" dirty="0"/>
          </a:p>
          <a:p>
            <a:pPr eaLnBrk="1" hangingPunct="1">
              <a:lnSpc>
                <a:spcPct val="90000"/>
              </a:lnSpc>
              <a:buNone/>
            </a:pPr>
            <a:r>
              <a:rPr lang="zh-CN" altLang="en-US" dirty="0"/>
              <a:t>       </a:t>
            </a:r>
            <a:r>
              <a:rPr lang="en-US" altLang="zh-CN" dirty="0"/>
              <a:t>L/W=1mm/200nm=5000</a:t>
            </a:r>
            <a:r>
              <a:rPr lang="zh-CN" altLang="en-US" dirty="0"/>
              <a:t>方</a:t>
            </a:r>
            <a:endParaRPr lang="zh-CN" altLang="en-US" dirty="0"/>
          </a:p>
          <a:p>
            <a:pPr eaLnBrk="1" hangingPunct="1">
              <a:lnSpc>
                <a:spcPct val="90000"/>
              </a:lnSpc>
              <a:buNone/>
            </a:pPr>
            <a:r>
              <a:rPr lang="zh-CN" altLang="en-US" dirty="0"/>
              <a:t>       </a:t>
            </a:r>
            <a:r>
              <a:rPr lang="en-US" altLang="zh-CN" dirty="0"/>
              <a:t>R=0.1</a:t>
            </a:r>
            <a:r>
              <a:rPr lang="zh-CN" altLang="en-US" dirty="0"/>
              <a:t>欧姆</a:t>
            </a:r>
            <a:r>
              <a:rPr lang="en-US" altLang="zh-CN" dirty="0"/>
              <a:t>/</a:t>
            </a:r>
            <a:r>
              <a:rPr lang="zh-CN" altLang="en-US" dirty="0"/>
              <a:t>方</a:t>
            </a:r>
            <a:r>
              <a:rPr lang="en-US" altLang="zh-CN" dirty="0"/>
              <a:t>×5000=500</a:t>
            </a:r>
            <a:r>
              <a:rPr lang="zh-CN" altLang="en-US" dirty="0"/>
              <a:t>欧姆</a:t>
            </a:r>
            <a:endParaRPr lang="zh-CN" altLang="en-US" dirty="0"/>
          </a:p>
          <a:p>
            <a:pPr eaLnBrk="1" hangingPunct="1">
              <a:lnSpc>
                <a:spcPct val="90000"/>
              </a:lnSpc>
              <a:buNone/>
            </a:pPr>
            <a:r>
              <a:rPr lang="zh-CN" altLang="en-US" dirty="0"/>
              <a:t>       </a:t>
            </a:r>
            <a:r>
              <a:rPr lang="en-US" altLang="zh-CN" dirty="0"/>
              <a:t>C=1000×0.2×23aF+2000.4×79aF=162fF</a:t>
            </a:r>
            <a:endParaRPr lang="en-US" altLang="zh-CN" dirty="0"/>
          </a:p>
          <a:p>
            <a:pPr eaLnBrk="1" hangingPunct="1">
              <a:lnSpc>
                <a:spcPct val="90000"/>
              </a:lnSpc>
              <a:buNone/>
            </a:pPr>
            <a:r>
              <a:rPr lang="en-US" altLang="zh-CN" dirty="0"/>
              <a:t>       C</a:t>
            </a:r>
            <a:r>
              <a:rPr lang="en-US" altLang="zh-CN" baseline="-25000" dirty="0"/>
              <a:t>square</a:t>
            </a:r>
            <a:r>
              <a:rPr lang="en-US" altLang="zh-CN" dirty="0"/>
              <a:t>=162fF/5000=32aF/</a:t>
            </a:r>
            <a:r>
              <a:rPr lang="zh-CN" altLang="en-US" dirty="0"/>
              <a:t>方</a:t>
            </a:r>
            <a:endParaRPr lang="zh-CN" altLang="en-US" dirty="0"/>
          </a:p>
          <a:p>
            <a:pPr eaLnBrk="1" hangingPunct="1">
              <a:lnSpc>
                <a:spcPct val="90000"/>
              </a:lnSpc>
              <a:buNone/>
            </a:pPr>
            <a:r>
              <a:rPr lang="en-US" altLang="zh-CN" dirty="0"/>
              <a:t>td=0.35R</a:t>
            </a:r>
            <a:r>
              <a:rPr lang="en-US" altLang="zh-CN" baseline="-25000" dirty="0"/>
              <a:t>square</a:t>
            </a:r>
            <a:r>
              <a:rPr lang="en-US" altLang="zh-CN" dirty="0"/>
              <a:t>C</a:t>
            </a:r>
            <a:r>
              <a:rPr lang="en-US" altLang="zh-CN" baseline="-25000" dirty="0"/>
              <a:t>square</a:t>
            </a:r>
            <a:r>
              <a:rPr lang="en-US" altLang="zh-CN" dirty="0"/>
              <a:t>L</a:t>
            </a:r>
            <a:r>
              <a:rPr lang="en-US" altLang="zh-CN" baseline="30000" dirty="0"/>
              <a:t>2</a:t>
            </a:r>
            <a:r>
              <a:rPr lang="en-US" altLang="zh-CN" dirty="0"/>
              <a:t>=0.35×0.1×32×5000</a:t>
            </a:r>
            <a:r>
              <a:rPr lang="en-US" altLang="zh-CN" baseline="30000" dirty="0"/>
              <a:t>2</a:t>
            </a:r>
            <a:endParaRPr lang="en-US" altLang="zh-CN" baseline="30000" dirty="0"/>
          </a:p>
          <a:p>
            <a:pPr eaLnBrk="1" hangingPunct="1">
              <a:lnSpc>
                <a:spcPct val="90000"/>
              </a:lnSpc>
              <a:buNone/>
            </a:pPr>
            <a:r>
              <a:rPr lang="en-US" altLang="zh-CN" baseline="30000" dirty="0"/>
              <a:t>                                                     </a:t>
            </a:r>
            <a:r>
              <a:rPr lang="en-US" altLang="zh-CN" dirty="0"/>
              <a:t>=28ps</a:t>
            </a:r>
            <a:endParaRPr lang="en-US" altLang="zh-CN" baseline="30000" dirty="0"/>
          </a:p>
        </p:txBody>
      </p:sp>
      <p:sp>
        <p:nvSpPr>
          <p:cNvPr id="17413" name="Rectangle 4"/>
          <p:cNvSpPr>
            <a:spLocks noGrp="1" noRot="1"/>
          </p:cNvSpPr>
          <p:nvPr>
            <p:ph type="title"/>
          </p:nvPr>
        </p:nvSpPr>
        <p:spPr/>
        <p:txBody>
          <a:bodyPr vert="horz" wrap="square" lIns="91440" tIns="45720" rIns="91440" bIns="45720" anchor="ctr" anchorCtr="0"/>
          <a:p>
            <a:pPr eaLnBrk="1" hangingPunct="1"/>
            <a:r>
              <a:rPr lang="en-US" altLang="zh-CN" dirty="0"/>
              <a:t>4.2 </a:t>
            </a:r>
            <a:r>
              <a:rPr lang="zh-CN" altLang="en-US" dirty="0"/>
              <a:t>金属层相关的寄生器件</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日期占位符 5"/>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18434" name="页脚占位符 6"/>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18435" name="灯片编号占位符 7"/>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18436" name="Rectangle 2"/>
          <p:cNvSpPr>
            <a:spLocks noGrp="1" noRot="1"/>
          </p:cNvSpPr>
          <p:nvPr>
            <p:ph type="title"/>
          </p:nvPr>
        </p:nvSpPr>
        <p:spPr/>
        <p:txBody>
          <a:bodyPr vert="horz" wrap="square" lIns="91440" tIns="45720" rIns="91440" bIns="45720" anchor="ctr" anchorCtr="0"/>
          <a:p>
            <a:pPr eaLnBrk="1" hangingPunct="1"/>
            <a:r>
              <a:rPr lang="en-US" altLang="zh-CN" dirty="0"/>
              <a:t>4.2 </a:t>
            </a:r>
            <a:r>
              <a:rPr lang="zh-CN" altLang="en-US" dirty="0"/>
              <a:t>金属层相关的寄生器件</a:t>
            </a:r>
            <a:endParaRPr lang="zh-CN" altLang="en-US" dirty="0"/>
          </a:p>
        </p:txBody>
      </p:sp>
      <p:sp>
        <p:nvSpPr>
          <p:cNvPr id="34819" name="Rectangle 3"/>
          <p:cNvSpPr>
            <a:spLocks noGrp="1" noRot="1"/>
          </p:cNvSpPr>
          <p:nvPr>
            <p:ph type="body" sz="half" idx="1"/>
          </p:nvPr>
        </p:nvSpPr>
        <p:spPr>
          <a:xfrm>
            <a:off x="304800" y="1981200"/>
            <a:ext cx="7580313" cy="3886200"/>
          </a:xfrm>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t>本征传输延迟</a:t>
            </a:r>
            <a:endParaRPr lang="zh-CN" altLang="en-US" sz="2800" dirty="0"/>
          </a:p>
          <a:p>
            <a:pPr eaLnBrk="1" hangingPunct="1">
              <a:buClr>
                <a:schemeClr val="hlink"/>
              </a:buClr>
              <a:buSzPct val="70000"/>
              <a:buFont typeface="Wingdings" panose="05000000000000000000" pitchFamily="2" charset="2"/>
            </a:pPr>
            <a:r>
              <a:rPr lang="zh-CN" altLang="en-US" sz="2800" dirty="0"/>
              <a:t>将上例中的结果（</a:t>
            </a:r>
            <a:r>
              <a:rPr lang="en-US" altLang="zh-CN" sz="2800" dirty="0"/>
              <a:t>28ps/mm</a:t>
            </a:r>
            <a:r>
              <a:rPr lang="zh-CN" altLang="en-US" sz="2800" dirty="0"/>
              <a:t>的金属延迟时间）与信号在相对介电常数为</a:t>
            </a:r>
            <a:r>
              <a:rPr lang="en-US" altLang="zh-CN" sz="2800" dirty="0"/>
              <a:t>4</a:t>
            </a:r>
            <a:r>
              <a:rPr lang="zh-CN" altLang="en-US" sz="2800" dirty="0"/>
              <a:t>的</a:t>
            </a:r>
            <a:r>
              <a:rPr lang="en-US" altLang="zh-CN" sz="2800" dirty="0"/>
              <a:t>SiO</a:t>
            </a:r>
            <a:r>
              <a:rPr lang="en-US" altLang="zh-CN" sz="2800" baseline="-25000" dirty="0"/>
              <a:t>2</a:t>
            </a:r>
            <a:r>
              <a:rPr lang="zh-CN" altLang="en-US" sz="2800" dirty="0"/>
              <a:t>相比较：</a:t>
            </a:r>
            <a:endParaRPr lang="zh-CN" altLang="en-US" sz="2800" dirty="0"/>
          </a:p>
          <a:p>
            <a:pPr eaLnBrk="1" hangingPunct="1">
              <a:buClr>
                <a:schemeClr val="hlink"/>
              </a:buClr>
              <a:buSzPct val="70000"/>
              <a:buFont typeface="Wingdings" panose="05000000000000000000" pitchFamily="2" charset="2"/>
            </a:pPr>
            <a:r>
              <a:rPr lang="zh-CN" altLang="en-US" sz="2800" dirty="0"/>
              <a:t>                                                        </a:t>
            </a:r>
            <a:endParaRPr lang="zh-CN" altLang="en-US" sz="2800" dirty="0"/>
          </a:p>
          <a:p>
            <a:pPr eaLnBrk="1" hangingPunct="1">
              <a:buClr>
                <a:schemeClr val="hlink"/>
              </a:buClr>
              <a:buSzPct val="70000"/>
              <a:buFont typeface="Wingdings" panose="05000000000000000000" pitchFamily="2" charset="2"/>
            </a:pPr>
            <a:endParaRPr lang="zh-CN" altLang="en-US" sz="2800" dirty="0"/>
          </a:p>
          <a:p>
            <a:pPr eaLnBrk="1" hangingPunct="1">
              <a:buClr>
                <a:schemeClr val="hlink"/>
              </a:buClr>
              <a:buSzPct val="70000"/>
              <a:buFont typeface="Wingdings" panose="05000000000000000000" pitchFamily="2" charset="2"/>
            </a:pPr>
            <a:r>
              <a:rPr lang="zh-CN" altLang="en-US" sz="2800" dirty="0"/>
              <a:t>重要结论：对于任何实际的体</a:t>
            </a:r>
            <a:r>
              <a:rPr lang="en-US" altLang="zh-CN" sz="2800" dirty="0"/>
              <a:t>CMOS</a:t>
            </a:r>
            <a:r>
              <a:rPr lang="zh-CN" altLang="en-US" sz="2800" dirty="0"/>
              <a:t>集成电路中的连线，</a:t>
            </a:r>
            <a:r>
              <a:rPr lang="zh-CN" altLang="en-US" sz="2800" dirty="0">
                <a:solidFill>
                  <a:srgbClr val="FF0000"/>
                </a:solidFill>
              </a:rPr>
              <a:t>寄生器件（</a:t>
            </a:r>
            <a:r>
              <a:rPr lang="en-US" altLang="zh-CN" sz="2800" dirty="0">
                <a:solidFill>
                  <a:srgbClr val="FF0000"/>
                </a:solidFill>
              </a:rPr>
              <a:t>RC</a:t>
            </a:r>
            <a:r>
              <a:rPr lang="zh-CN" altLang="en-US" sz="2800" dirty="0">
                <a:solidFill>
                  <a:srgbClr val="FF0000"/>
                </a:solidFill>
              </a:rPr>
              <a:t>延迟时间）决定了传输延迟时间</a:t>
            </a:r>
            <a:r>
              <a:rPr lang="zh-CN" altLang="en-US" sz="2800" dirty="0"/>
              <a:t>。</a:t>
            </a:r>
            <a:endParaRPr lang="zh-CN" altLang="en-US" sz="2800" dirty="0"/>
          </a:p>
        </p:txBody>
      </p:sp>
      <p:graphicFrame>
        <p:nvGraphicFramePr>
          <p:cNvPr id="18438" name="Object 4"/>
          <p:cNvGraphicFramePr>
            <a:graphicFrameLocks noGrp="1" noChangeAspect="1"/>
          </p:cNvGraphicFramePr>
          <p:nvPr>
            <p:ph sz="quarter" idx="2"/>
          </p:nvPr>
        </p:nvGraphicFramePr>
        <p:xfrm>
          <a:off x="2195513" y="3500438"/>
          <a:ext cx="4032250" cy="819150"/>
        </p:xfrm>
        <a:graphic>
          <a:graphicData uri="http://schemas.openxmlformats.org/presentationml/2006/ole">
            <mc:AlternateContent xmlns:mc="http://schemas.openxmlformats.org/markup-compatibility/2006">
              <mc:Choice xmlns:v="urn:schemas-microsoft-com:vml" Requires="v">
                <p:oleObj spid="_x0000_s3076" name="" r:id="rId1" imgW="2184400" imgH="444500" progId="Equation.DSMT4">
                  <p:embed/>
                </p:oleObj>
              </mc:Choice>
              <mc:Fallback>
                <p:oleObj name="" r:id="rId1" imgW="2184400" imgH="444500" progId="Equation.DSMT4">
                  <p:embed/>
                  <p:pic>
                    <p:nvPicPr>
                      <p:cNvPr id="0" name="图片 3075"/>
                      <p:cNvPicPr/>
                      <p:nvPr/>
                    </p:nvPicPr>
                    <p:blipFill>
                      <a:blip r:embed="rId2"/>
                      <a:stretch>
                        <a:fillRect/>
                      </a:stretch>
                    </p:blipFill>
                    <p:spPr>
                      <a:xfrm>
                        <a:off x="2195513" y="3500438"/>
                        <a:ext cx="4032250" cy="819150"/>
                      </a:xfrm>
                      <a:prstGeom prst="rect">
                        <a:avLst/>
                      </a:prstGeom>
                      <a:noFill/>
                      <a:ln w="38100">
                        <a:miter/>
                      </a:ln>
                    </p:spPr>
                  </p:pic>
                </p:oleObj>
              </mc:Fallback>
            </mc:AlternateContent>
          </a:graphicData>
        </a:graphic>
      </p:graphicFrame>
      <p:graphicFrame>
        <p:nvGraphicFramePr>
          <p:cNvPr id="18439" name="Object 6"/>
          <p:cNvGraphicFramePr>
            <a:graphicFrameLocks noGrp="1" noChangeAspect="1"/>
          </p:cNvGraphicFramePr>
          <p:nvPr>
            <p:ph sz="quarter" idx="3"/>
          </p:nvPr>
        </p:nvGraphicFramePr>
        <p:xfrm>
          <a:off x="3348038" y="1700213"/>
          <a:ext cx="1081087" cy="925512"/>
        </p:xfrm>
        <a:graphic>
          <a:graphicData uri="http://schemas.openxmlformats.org/presentationml/2006/ole">
            <mc:AlternateContent xmlns:mc="http://schemas.openxmlformats.org/markup-compatibility/2006">
              <mc:Choice xmlns:v="urn:schemas-microsoft-com:vml" Requires="v">
                <p:oleObj spid="_x0000_s3077" name="" r:id="rId3" imgW="533400" imgH="457200" progId="Equation.DSMT4">
                  <p:embed/>
                </p:oleObj>
              </mc:Choice>
              <mc:Fallback>
                <p:oleObj name="" r:id="rId3" imgW="533400" imgH="457200" progId="Equation.DSMT4">
                  <p:embed/>
                  <p:pic>
                    <p:nvPicPr>
                      <p:cNvPr id="0" name="图片 3076"/>
                      <p:cNvPicPr/>
                      <p:nvPr/>
                    </p:nvPicPr>
                    <p:blipFill>
                      <a:blip r:embed="rId4"/>
                      <a:stretch>
                        <a:fillRect/>
                      </a:stretch>
                    </p:blipFill>
                    <p:spPr>
                      <a:xfrm>
                        <a:off x="3348038" y="1700213"/>
                        <a:ext cx="1081087" cy="925512"/>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819">
                                            <p:txEl>
                                              <p:charRg st="110" end="159"/>
                                            </p:txEl>
                                          </p:spTgt>
                                        </p:tgtEl>
                                        <p:attrNameLst>
                                          <p:attrName>style.visibility</p:attrName>
                                        </p:attrNameLst>
                                      </p:cBhvr>
                                      <p:to>
                                        <p:strVal val="visible"/>
                                      </p:to>
                                    </p:set>
                                    <p:anim calcmode="lin" valueType="num">
                                      <p:cBhvr additive="base">
                                        <p:cTn id="7" dur="1000" fill="hold"/>
                                        <p:tgtEl>
                                          <p:spTgt spid="34819">
                                            <p:txEl>
                                              <p:charRg st="110" end="159"/>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4819">
                                            <p:txEl>
                                              <p:charRg st="110" end="15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日期占位符 4"/>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19458" name="页脚占位符 5"/>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19459"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19460" name="Rectangle 4"/>
          <p:cNvSpPr>
            <a:spLocks noGrp="1" noRot="1"/>
          </p:cNvSpPr>
          <p:nvPr>
            <p:ph type="title"/>
          </p:nvPr>
        </p:nvSpPr>
        <p:spPr/>
        <p:txBody>
          <a:bodyPr vert="horz" wrap="square" lIns="91440" tIns="45720" rIns="91440" bIns="45720" anchor="ctr" anchorCtr="0"/>
          <a:p>
            <a:pPr eaLnBrk="1" hangingPunct="1"/>
            <a:r>
              <a:rPr lang="en-US" altLang="zh-CN" dirty="0"/>
              <a:t>4.2 </a:t>
            </a:r>
            <a:r>
              <a:rPr lang="zh-CN" altLang="en-US" dirty="0"/>
              <a:t>金属层相关的寄生器件</a:t>
            </a:r>
            <a:endParaRPr lang="zh-CN" altLang="en-US" dirty="0"/>
          </a:p>
        </p:txBody>
      </p:sp>
      <p:sp>
        <p:nvSpPr>
          <p:cNvPr id="19461" name="Rectangle 3"/>
          <p:cNvSpPr>
            <a:spLocks noGrp="1" noRot="1"/>
          </p:cNvSpPr>
          <p:nvPr>
            <p:ph type="body" sz="half" idx="1"/>
          </p:nvPr>
        </p:nvSpPr>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t>试估算一个</a:t>
            </a:r>
            <a:r>
              <a:rPr lang="en-US" altLang="zh-CN" sz="2800" dirty="0"/>
              <a:t>10×10</a:t>
            </a:r>
            <a:r>
              <a:rPr lang="zh-CN" altLang="en-US" sz="2800" dirty="0"/>
              <a:t>方块的</a:t>
            </a:r>
            <a:r>
              <a:rPr lang="en-US" altLang="zh-CN" sz="2800" dirty="0"/>
              <a:t>metal1</a:t>
            </a:r>
            <a:r>
              <a:rPr lang="zh-CN" altLang="en-US" sz="2800" dirty="0"/>
              <a:t>和同样大小的</a:t>
            </a:r>
            <a:r>
              <a:rPr lang="en-US" altLang="zh-CN" sz="2800" dirty="0"/>
              <a:t>metal2</a:t>
            </a:r>
            <a:r>
              <a:rPr lang="zh-CN" altLang="en-US" sz="2800" dirty="0"/>
              <a:t>之间的电容，其中</a:t>
            </a:r>
            <a:r>
              <a:rPr lang="en-US" altLang="zh-CN" sz="2800" dirty="0"/>
              <a:t>metal2</a:t>
            </a:r>
            <a:r>
              <a:rPr lang="zh-CN" altLang="en-US" sz="2800" dirty="0"/>
              <a:t>恰好放置在</a:t>
            </a:r>
            <a:r>
              <a:rPr lang="en-US" altLang="zh-CN" sz="2800" dirty="0"/>
              <a:t>metal1</a:t>
            </a:r>
            <a:r>
              <a:rPr lang="zh-CN" altLang="en-US" sz="2800" dirty="0"/>
              <a:t>的正上方，比例因子为</a:t>
            </a:r>
            <a:r>
              <a:rPr lang="en-US" altLang="zh-CN" sz="2800" dirty="0"/>
              <a:t>50nm</a:t>
            </a:r>
            <a:r>
              <a:rPr lang="zh-CN" altLang="en-US" sz="2800" dirty="0"/>
              <a:t>。当</a:t>
            </a:r>
            <a:r>
              <a:rPr lang="en-US" altLang="zh-CN" sz="2800" dirty="0"/>
              <a:t>metal2</a:t>
            </a:r>
            <a:r>
              <a:rPr lang="zh-CN" altLang="en-US" sz="2800" dirty="0"/>
              <a:t>的电位从</a:t>
            </a:r>
            <a:r>
              <a:rPr lang="en-US" altLang="zh-CN" sz="2800" dirty="0"/>
              <a:t>0</a:t>
            </a:r>
            <a:r>
              <a:rPr lang="zh-CN" altLang="en-US" sz="2800" dirty="0"/>
              <a:t>变化到</a:t>
            </a:r>
            <a:r>
              <a:rPr lang="en-US" altLang="zh-CN" sz="2800" dirty="0"/>
              <a:t>1V</a:t>
            </a:r>
            <a:r>
              <a:rPr lang="zh-CN" altLang="en-US" sz="2800" dirty="0"/>
              <a:t>，计算</a:t>
            </a:r>
            <a:r>
              <a:rPr lang="en-US" altLang="zh-CN" sz="2800" dirty="0"/>
              <a:t>metal1</a:t>
            </a:r>
            <a:r>
              <a:rPr lang="zh-CN" altLang="en-US" sz="2800" dirty="0"/>
              <a:t>上的电压变化。</a:t>
            </a:r>
            <a:endParaRPr lang="zh-CN" altLang="en-US" sz="2800" dirty="0"/>
          </a:p>
        </p:txBody>
      </p:sp>
      <p:pic>
        <p:nvPicPr>
          <p:cNvPr id="19462" name="Picture 6"/>
          <p:cNvPicPr>
            <a:picLocks noGrp="1" noRot="1" noChangeAspect="1"/>
          </p:cNvPicPr>
          <p:nvPr>
            <p:ph sz="half" idx="2"/>
          </p:nvPr>
        </p:nvPicPr>
        <p:blipFill>
          <a:blip r:embed="rId1"/>
          <a:stretch>
            <a:fillRect/>
          </a:stretch>
        </p:blipFill>
        <p:spPr>
          <a:xfrm>
            <a:off x="323850" y="3860800"/>
            <a:ext cx="5813425" cy="2054225"/>
          </a:xfrm>
        </p:spPr>
      </p:pic>
      <p:pic>
        <p:nvPicPr>
          <p:cNvPr id="37895" name="Picture 7"/>
          <p:cNvPicPr>
            <a:picLocks noChangeAspect="1"/>
          </p:cNvPicPr>
          <p:nvPr/>
        </p:nvPicPr>
        <p:blipFill>
          <a:blip r:embed="rId2"/>
          <a:stretch>
            <a:fillRect/>
          </a:stretch>
        </p:blipFill>
        <p:spPr>
          <a:xfrm>
            <a:off x="6227763" y="3860800"/>
            <a:ext cx="2663825" cy="11144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5"/>
                                        </p:tgtEl>
                                        <p:attrNameLst>
                                          <p:attrName>style.visibility</p:attrName>
                                        </p:attrNameLst>
                                      </p:cBhvr>
                                      <p:to>
                                        <p:strVal val="visible"/>
                                      </p:to>
                                    </p:set>
                                    <p:animEffect transition="in" filter="blinds(horizontal)">
                                      <p:cBhvr>
                                        <p:cTn id="7" dur="1000"/>
                                        <p:tgtEl>
                                          <p:spTgt spid="37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日期占位符 4"/>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21506" name="页脚占位符 5"/>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21507"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21508" name="Rectangle 6"/>
          <p:cNvSpPr>
            <a:spLocks noGrp="1" noRot="1"/>
          </p:cNvSpPr>
          <p:nvPr>
            <p:ph type="title"/>
          </p:nvPr>
        </p:nvSpPr>
        <p:spPr/>
        <p:txBody>
          <a:bodyPr vert="horz" wrap="square" lIns="91440" tIns="45720" rIns="91440" bIns="45720" anchor="ctr" anchorCtr="0"/>
          <a:p>
            <a:pPr eaLnBrk="1" hangingPunct="1"/>
            <a:r>
              <a:rPr lang="en-US" altLang="zh-CN" dirty="0"/>
              <a:t>4.2 </a:t>
            </a:r>
            <a:r>
              <a:rPr lang="zh-CN" altLang="en-US" dirty="0"/>
              <a:t>金属层相关的寄生器件</a:t>
            </a:r>
            <a:endParaRPr lang="zh-CN" altLang="en-US" dirty="0"/>
          </a:p>
        </p:txBody>
      </p:sp>
      <p:sp>
        <p:nvSpPr>
          <p:cNvPr id="21509" name="Rectangle 3"/>
          <p:cNvSpPr>
            <a:spLocks noGrp="1" noRot="1"/>
          </p:cNvSpPr>
          <p:nvPr>
            <p:ph type="body" sz="half" idx="1"/>
          </p:nvPr>
        </p:nvSpPr>
        <p:spPr>
          <a:xfrm>
            <a:off x="323850" y="1773238"/>
            <a:ext cx="8012113" cy="3886200"/>
          </a:xfrm>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t>解：由前表可知，</a:t>
            </a:r>
            <a:r>
              <a:rPr lang="en-US" altLang="zh-CN" sz="2800" dirty="0"/>
              <a:t>metal1</a:t>
            </a:r>
            <a:r>
              <a:rPr lang="zh-CN" altLang="en-US" sz="2800" dirty="0"/>
              <a:t>和</a:t>
            </a:r>
            <a:r>
              <a:rPr lang="en-US" altLang="zh-CN" sz="2800" dirty="0"/>
              <a:t>metal2</a:t>
            </a:r>
            <a:r>
              <a:rPr lang="zh-CN" altLang="en-US" sz="2800" dirty="0"/>
              <a:t>之间的平板电容的典型值为</a:t>
            </a:r>
            <a:r>
              <a:rPr lang="en-US" altLang="zh-CN" sz="2800" dirty="0"/>
              <a:t>35aF/um2,</a:t>
            </a:r>
            <a:r>
              <a:rPr lang="zh-CN" altLang="en-US" sz="2800" dirty="0"/>
              <a:t>边缘电容的典型值为</a:t>
            </a:r>
            <a:r>
              <a:rPr lang="en-US" altLang="zh-CN" sz="2800" dirty="0"/>
              <a:t>100aF/um2,</a:t>
            </a:r>
            <a:r>
              <a:rPr lang="zh-CN" altLang="en-US" sz="2800" dirty="0"/>
              <a:t>则</a:t>
            </a:r>
            <a:endParaRPr lang="zh-CN" altLang="en-US" sz="2800" dirty="0"/>
          </a:p>
          <a:p>
            <a:pPr eaLnBrk="1" hangingPunct="1">
              <a:buClr>
                <a:schemeClr val="hlink"/>
              </a:buClr>
              <a:buSzPct val="70000"/>
              <a:buFont typeface="Wingdings" panose="05000000000000000000" pitchFamily="2" charset="2"/>
              <a:buNone/>
            </a:pPr>
            <a:r>
              <a:rPr lang="zh-CN" altLang="en-US" sz="2800" dirty="0"/>
              <a:t>   </a:t>
            </a:r>
            <a:r>
              <a:rPr lang="en-US" altLang="zh-CN" sz="2800" dirty="0"/>
              <a:t>C</a:t>
            </a:r>
            <a:r>
              <a:rPr lang="en-US" altLang="zh-CN" sz="2800" baseline="-25000" dirty="0"/>
              <a:t>12</a:t>
            </a:r>
            <a:r>
              <a:rPr lang="en-US" altLang="zh-CN" sz="2800" dirty="0"/>
              <a:t>=100*(0.05)</a:t>
            </a:r>
            <a:r>
              <a:rPr lang="en-US" altLang="zh-CN" sz="2800" baseline="30000" dirty="0"/>
              <a:t>2</a:t>
            </a:r>
            <a:r>
              <a:rPr lang="en-US" altLang="zh-CN" sz="2800" dirty="0"/>
              <a:t>*35+40*0.05*100=209aF</a:t>
            </a:r>
            <a:endParaRPr lang="en-US" altLang="zh-CN" sz="2800" dirty="0"/>
          </a:p>
          <a:p>
            <a:pPr eaLnBrk="1" hangingPunct="1">
              <a:buClr>
                <a:schemeClr val="hlink"/>
              </a:buClr>
              <a:buSzPct val="70000"/>
              <a:buFont typeface="Wingdings" panose="05000000000000000000" pitchFamily="2" charset="2"/>
              <a:buNone/>
            </a:pPr>
            <a:r>
              <a:rPr lang="en-US" altLang="zh-CN" sz="2800" dirty="0"/>
              <a:t>   </a:t>
            </a:r>
            <a:r>
              <a:rPr lang="zh-CN" altLang="en-US" sz="2800" dirty="0"/>
              <a:t>而</a:t>
            </a:r>
            <a:r>
              <a:rPr lang="en-US" altLang="zh-CN" sz="2800" dirty="0"/>
              <a:t>metal1</a:t>
            </a:r>
            <a:r>
              <a:rPr lang="zh-CN" altLang="en-US" sz="2800" dirty="0"/>
              <a:t>到衬底的电容值为：</a:t>
            </a:r>
            <a:endParaRPr lang="zh-CN" altLang="en-US" sz="2800" dirty="0"/>
          </a:p>
          <a:p>
            <a:pPr eaLnBrk="1" hangingPunct="1">
              <a:buClr>
                <a:schemeClr val="hlink"/>
              </a:buClr>
              <a:buSzPct val="70000"/>
              <a:buFont typeface="Wingdings" panose="05000000000000000000" pitchFamily="2" charset="2"/>
              <a:buNone/>
            </a:pPr>
            <a:r>
              <a:rPr lang="zh-CN" altLang="en-US" sz="2800" dirty="0"/>
              <a:t>    </a:t>
            </a:r>
            <a:r>
              <a:rPr lang="en-US" altLang="zh-CN" sz="2800" dirty="0"/>
              <a:t>C</a:t>
            </a:r>
            <a:r>
              <a:rPr lang="en-US" altLang="zh-CN" sz="2800" baseline="-25000" dirty="0"/>
              <a:t>1sub</a:t>
            </a:r>
            <a:r>
              <a:rPr lang="en-US" altLang="zh-CN" sz="2800" dirty="0"/>
              <a:t>=100*(0.05)</a:t>
            </a:r>
            <a:r>
              <a:rPr lang="en-US" altLang="zh-CN" sz="2800" baseline="30000" dirty="0"/>
              <a:t>2</a:t>
            </a:r>
            <a:r>
              <a:rPr lang="en-US" altLang="zh-CN" sz="2800" dirty="0"/>
              <a:t>*23+40*0.05*79=164aF</a:t>
            </a:r>
            <a:endParaRPr lang="en-US" altLang="zh-CN" sz="2800" dirty="0"/>
          </a:p>
          <a:p>
            <a:pPr eaLnBrk="1" hangingPunct="1">
              <a:buClr>
                <a:schemeClr val="hlink"/>
              </a:buClr>
              <a:buSzPct val="70000"/>
              <a:buFont typeface="Wingdings" panose="05000000000000000000" pitchFamily="2" charset="2"/>
              <a:buNone/>
            </a:pPr>
            <a:r>
              <a:rPr lang="en-US" altLang="zh-CN" sz="2800" dirty="0"/>
              <a:t>   </a:t>
            </a:r>
            <a:r>
              <a:rPr lang="zh-CN" altLang="en-US" sz="2800" dirty="0"/>
              <a:t>则</a:t>
            </a:r>
            <a:r>
              <a:rPr lang="en-US" altLang="zh-CN" sz="2800" dirty="0"/>
              <a:t>C</a:t>
            </a:r>
            <a:r>
              <a:rPr lang="en-US" altLang="zh-CN" sz="2800" baseline="-25000" dirty="0"/>
              <a:t>1sub</a:t>
            </a:r>
            <a:r>
              <a:rPr lang="zh-CN" altLang="en-US" sz="2800" dirty="0"/>
              <a:t>上的电压为：</a:t>
            </a:r>
            <a:endParaRPr lang="zh-CN" altLang="en-US" sz="2800" dirty="0"/>
          </a:p>
          <a:p>
            <a:pPr eaLnBrk="1" hangingPunct="1">
              <a:buClr>
                <a:schemeClr val="hlink"/>
              </a:buClr>
              <a:buSzPct val="70000"/>
              <a:buFont typeface="Wingdings" panose="05000000000000000000" pitchFamily="2" charset="2"/>
              <a:buNone/>
            </a:pPr>
            <a:endParaRPr lang="zh-CN" altLang="en-US" sz="2800" dirty="0"/>
          </a:p>
          <a:p>
            <a:pPr eaLnBrk="1" hangingPunct="1">
              <a:buClr>
                <a:schemeClr val="hlink"/>
              </a:buClr>
              <a:buSzPct val="70000"/>
              <a:buFont typeface="Wingdings" panose="05000000000000000000" pitchFamily="2" charset="2"/>
              <a:buNone/>
            </a:pPr>
            <a:endParaRPr lang="en-US" altLang="zh-CN" sz="2800" baseline="30000" dirty="0"/>
          </a:p>
        </p:txBody>
      </p:sp>
      <p:graphicFrame>
        <p:nvGraphicFramePr>
          <p:cNvPr id="21510" name="Object 7"/>
          <p:cNvGraphicFramePr>
            <a:graphicFrameLocks noGrp="1" noChangeAspect="1"/>
          </p:cNvGraphicFramePr>
          <p:nvPr>
            <p:ph sz="half" idx="2"/>
          </p:nvPr>
        </p:nvGraphicFramePr>
        <p:xfrm>
          <a:off x="900113" y="5084763"/>
          <a:ext cx="6931025" cy="1012825"/>
        </p:xfrm>
        <a:graphic>
          <a:graphicData uri="http://schemas.openxmlformats.org/presentationml/2006/ole">
            <mc:AlternateContent xmlns:mc="http://schemas.openxmlformats.org/markup-compatibility/2006">
              <mc:Choice xmlns:v="urn:schemas-microsoft-com:vml" Requires="v">
                <p:oleObj spid="_x0000_s3078" name="" r:id="rId1" imgW="4432300" imgH="647700" progId="Equation.DSMT4">
                  <p:embed/>
                </p:oleObj>
              </mc:Choice>
              <mc:Fallback>
                <p:oleObj name="" r:id="rId1" imgW="4432300" imgH="647700" progId="Equation.DSMT4">
                  <p:embed/>
                  <p:pic>
                    <p:nvPicPr>
                      <p:cNvPr id="0" name="图片 3077"/>
                      <p:cNvPicPr/>
                      <p:nvPr/>
                    </p:nvPicPr>
                    <p:blipFill>
                      <a:blip r:embed="rId2"/>
                      <a:stretch>
                        <a:fillRect/>
                      </a:stretch>
                    </p:blipFill>
                    <p:spPr>
                      <a:xfrm>
                        <a:off x="900113" y="5084763"/>
                        <a:ext cx="6931025" cy="1012825"/>
                      </a:xfrm>
                      <a:prstGeom prst="rect">
                        <a:avLst/>
                      </a:prstGeom>
                      <a:noFill/>
                      <a:ln w="38100">
                        <a:miter/>
                      </a:ln>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日期占位符 3"/>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20482"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20483"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20484" name="Rectangle 2"/>
          <p:cNvSpPr>
            <a:spLocks noGrp="1" noRot="1"/>
          </p:cNvSpPr>
          <p:nvPr>
            <p:ph type="title"/>
          </p:nvPr>
        </p:nvSpPr>
        <p:spPr/>
        <p:txBody>
          <a:bodyPr vert="horz" wrap="square" lIns="91440" tIns="45720" rIns="91440" bIns="45720" anchor="ctr" anchorCtr="0"/>
          <a:p>
            <a:pPr eaLnBrk="1" hangingPunct="1"/>
            <a:r>
              <a:rPr lang="en-US" altLang="zh-CN" dirty="0"/>
              <a:t>4.3 </a:t>
            </a:r>
            <a:r>
              <a:rPr lang="zh-CN" altLang="en-US" dirty="0"/>
              <a:t>电流运载极限</a:t>
            </a:r>
            <a:endParaRPr lang="zh-CN" altLang="en-US" dirty="0"/>
          </a:p>
        </p:txBody>
      </p:sp>
      <p:sp>
        <p:nvSpPr>
          <p:cNvPr id="20485" name="Rectangle 3"/>
          <p:cNvSpPr>
            <a:spLocks noGrp="1" noRot="1"/>
          </p:cNvSpPr>
          <p:nvPr>
            <p:ph idx="1"/>
          </p:nvPr>
        </p:nvSpPr>
        <p:spPr/>
        <p:txBody>
          <a:bodyPr vert="horz" wrap="square" lIns="91440" tIns="45720" rIns="91440" bIns="45720" anchor="t" anchorCtr="0"/>
          <a:p>
            <a:pPr eaLnBrk="1" hangingPunct="1">
              <a:lnSpc>
                <a:spcPct val="80000"/>
              </a:lnSpc>
            </a:pPr>
            <a:r>
              <a:rPr lang="zh-CN" altLang="en-US" sz="2800" dirty="0"/>
              <a:t>直流电流通过导体时，金属中产生的质量输运现象称为</a:t>
            </a:r>
            <a:r>
              <a:rPr lang="zh-CN" altLang="en-US" sz="2800" dirty="0">
                <a:solidFill>
                  <a:srgbClr val="FF0000"/>
                </a:solidFill>
              </a:rPr>
              <a:t>金属化电迁移</a:t>
            </a:r>
            <a:r>
              <a:rPr lang="zh-CN" altLang="en-US" sz="2800" dirty="0"/>
              <a:t>，即金属中的离子迁移。</a:t>
            </a:r>
            <a:endParaRPr lang="zh-CN" altLang="en-US" sz="2800" dirty="0"/>
          </a:p>
          <a:p>
            <a:pPr eaLnBrk="1" hangingPunct="1">
              <a:lnSpc>
                <a:spcPct val="80000"/>
              </a:lnSpc>
            </a:pPr>
            <a:r>
              <a:rPr lang="zh-CN" altLang="en-US" sz="2800" dirty="0"/>
              <a:t>所谓</a:t>
            </a:r>
            <a:r>
              <a:rPr lang="zh-CN" altLang="en-US" sz="2800" dirty="0">
                <a:solidFill>
                  <a:srgbClr val="FF0000"/>
                </a:solidFill>
              </a:rPr>
              <a:t>金属电迁移失效</a:t>
            </a:r>
            <a:r>
              <a:rPr lang="zh-CN" altLang="en-US" sz="2800" dirty="0"/>
              <a:t>，通常是指金属层因金属离子的迁移在局部区域由质量堆积而出现小丘，或由质量亏损出现空洞而造成的器件或互连性能退化或失效。通常在高温、强电场下引起。</a:t>
            </a:r>
            <a:endParaRPr lang="zh-CN" altLang="en-US" sz="2800" dirty="0"/>
          </a:p>
          <a:p>
            <a:pPr eaLnBrk="1" hangingPunct="1">
              <a:lnSpc>
                <a:spcPct val="80000"/>
              </a:lnSpc>
            </a:pPr>
            <a:r>
              <a:rPr lang="zh-CN" altLang="en-US" sz="2800" dirty="0"/>
              <a:t>不同的金属产生电迁移的条件是不同的。</a:t>
            </a:r>
            <a:r>
              <a:rPr lang="zh-CN" altLang="en-US" sz="2800" dirty="0">
                <a:solidFill>
                  <a:srgbClr val="FF0000"/>
                </a:solidFill>
              </a:rPr>
              <a:t>如果电流密度能够保持低于金属迁移阈值电流密度</a:t>
            </a:r>
            <a:r>
              <a:rPr lang="en-US" altLang="zh-CN" sz="2800" dirty="0">
                <a:solidFill>
                  <a:srgbClr val="FF0000"/>
                </a:solidFill>
              </a:rPr>
              <a:t>J</a:t>
            </a:r>
            <a:r>
              <a:rPr lang="zh-CN" altLang="en-US" sz="2800" dirty="0">
                <a:solidFill>
                  <a:srgbClr val="FF0000"/>
                </a:solidFill>
              </a:rPr>
              <a:t>，电迁移就不会发生。</a:t>
            </a:r>
            <a:r>
              <a:rPr lang="zh-CN" altLang="en-US" sz="2800" dirty="0"/>
              <a:t>通常，对于</a:t>
            </a:r>
            <a:r>
              <a:rPr lang="en-US" altLang="zh-CN" sz="2800" dirty="0"/>
              <a:t>Al</a:t>
            </a:r>
            <a:r>
              <a:rPr lang="zh-CN" altLang="en-US" sz="2800" dirty="0"/>
              <a:t>而言，</a:t>
            </a:r>
            <a:r>
              <a:rPr lang="en-US" altLang="zh-CN" sz="2800" dirty="0"/>
              <a:t>J</a:t>
            </a:r>
            <a:r>
              <a:rPr lang="en-US" altLang="zh-CN" sz="2800" baseline="-25000" dirty="0"/>
              <a:t>Al</a:t>
            </a:r>
            <a:r>
              <a:rPr lang="zh-CN" altLang="en-US" sz="2800" dirty="0"/>
              <a:t>典型值为：</a:t>
            </a:r>
            <a:r>
              <a:rPr lang="en-US" altLang="zh-CN" sz="2800" dirty="0"/>
              <a:t>1</a:t>
            </a:r>
            <a:r>
              <a:rPr lang="zh-CN" altLang="en-US" sz="2800" dirty="0"/>
              <a:t>～</a:t>
            </a:r>
            <a:r>
              <a:rPr lang="en-US" altLang="zh-CN" sz="2800" dirty="0"/>
              <a:t>2mA/um</a:t>
            </a:r>
            <a:r>
              <a:rPr lang="zh-CN" altLang="en-US" sz="2800" dirty="0"/>
              <a:t>。</a:t>
            </a:r>
            <a:endParaRPr lang="zh-CN" altLang="en-US"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日期占位符 3"/>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22530"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22531"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22532" name="Rectangle 2"/>
          <p:cNvSpPr>
            <a:spLocks noGrp="1" noRot="1"/>
          </p:cNvSpPr>
          <p:nvPr>
            <p:ph type="title"/>
          </p:nvPr>
        </p:nvSpPr>
        <p:spPr/>
        <p:txBody>
          <a:bodyPr vert="horz" wrap="square" lIns="91440" tIns="45720" rIns="91440" bIns="45720" anchor="ctr" anchorCtr="0"/>
          <a:p>
            <a:pPr eaLnBrk="1" hangingPunct="1"/>
            <a:r>
              <a:rPr lang="en-US" altLang="zh-CN" dirty="0"/>
              <a:t>4.3 </a:t>
            </a:r>
            <a:r>
              <a:rPr lang="zh-CN" altLang="en-US" dirty="0"/>
              <a:t>电流运载极限</a:t>
            </a:r>
            <a:endParaRPr lang="zh-CN" altLang="en-US" dirty="0"/>
          </a:p>
        </p:txBody>
      </p:sp>
      <p:sp>
        <p:nvSpPr>
          <p:cNvPr id="43011" name="Rectangle 3"/>
          <p:cNvSpPr>
            <a:spLocks noGrp="1" noRot="1"/>
          </p:cNvSpPr>
          <p:nvPr>
            <p:ph idx="1"/>
          </p:nvPr>
        </p:nvSpPr>
        <p:spPr/>
        <p:txBody>
          <a:bodyPr vert="horz" wrap="square" lIns="91440" tIns="45720" rIns="91440" bIns="45720" anchor="t" anchorCtr="0"/>
          <a:p>
            <a:pPr eaLnBrk="1" hangingPunct="1"/>
            <a:r>
              <a:rPr lang="zh-CN" altLang="en-US" dirty="0"/>
              <a:t>假设比例因子为</a:t>
            </a:r>
            <a:r>
              <a:rPr lang="en-US" altLang="zh-CN" dirty="0"/>
              <a:t>50nm,</a:t>
            </a:r>
            <a:r>
              <a:rPr lang="zh-CN" altLang="en-US" dirty="0"/>
              <a:t>铝金属的迁移阈值电流密度为</a:t>
            </a:r>
            <a:r>
              <a:rPr lang="en-US" altLang="zh-CN" dirty="0"/>
              <a:t>J</a:t>
            </a:r>
            <a:r>
              <a:rPr lang="en-US" altLang="zh-CN" baseline="-25000" dirty="0"/>
              <a:t>Al</a:t>
            </a:r>
            <a:r>
              <a:rPr lang="en-US" altLang="zh-CN" dirty="0"/>
              <a:t>=1mA/um</a:t>
            </a:r>
            <a:r>
              <a:rPr lang="zh-CN" altLang="en-US" dirty="0"/>
              <a:t>。试计算宽为</a:t>
            </a:r>
            <a:r>
              <a:rPr lang="en-US" altLang="zh-CN" dirty="0"/>
              <a:t>3</a:t>
            </a:r>
            <a:r>
              <a:rPr lang="zh-CN" altLang="en-US" dirty="0"/>
              <a:t>的</a:t>
            </a:r>
            <a:r>
              <a:rPr lang="en-US" altLang="zh-CN" dirty="0"/>
              <a:t>metal</a:t>
            </a:r>
            <a:r>
              <a:rPr lang="zh-CN" altLang="en-US" dirty="0"/>
              <a:t>所能运载的最大电流。如果导线长为</a:t>
            </a:r>
            <a:r>
              <a:rPr lang="en-US" altLang="zh-CN" dirty="0"/>
              <a:t>1cm</a:t>
            </a:r>
            <a:r>
              <a:rPr lang="zh-CN" altLang="en-US" dirty="0"/>
              <a:t>，方块电阻为</a:t>
            </a:r>
            <a:r>
              <a:rPr lang="en-US" altLang="zh-CN" dirty="0"/>
              <a:t>0.1</a:t>
            </a:r>
            <a:r>
              <a:rPr lang="zh-CN" altLang="en-US" dirty="0"/>
              <a:t>欧姆，试计算该导线上的压降。</a:t>
            </a:r>
            <a:endParaRPr lang="zh-CN" altLang="en-US" dirty="0"/>
          </a:p>
          <a:p>
            <a:pPr eaLnBrk="1" hangingPunct="1"/>
            <a:r>
              <a:rPr lang="zh-CN" altLang="en-US" dirty="0"/>
              <a:t>解：</a:t>
            </a:r>
            <a:r>
              <a:rPr lang="en-US" altLang="zh-CN" dirty="0"/>
              <a:t>I</a:t>
            </a:r>
            <a:r>
              <a:rPr lang="en-US" altLang="zh-CN" baseline="-25000" dirty="0"/>
              <a:t>MAX</a:t>
            </a:r>
            <a:r>
              <a:rPr lang="en-US" altLang="zh-CN" dirty="0"/>
              <a:t>=J</a:t>
            </a:r>
            <a:r>
              <a:rPr lang="en-US" altLang="zh-CN" baseline="-25000" dirty="0"/>
              <a:t>Al</a:t>
            </a:r>
            <a:r>
              <a:rPr lang="en-US" altLang="zh-CN" dirty="0"/>
              <a:t>*W=10</a:t>
            </a:r>
            <a:r>
              <a:rPr lang="en-US" altLang="zh-CN" baseline="30000" dirty="0"/>
              <a:t>-3</a:t>
            </a:r>
            <a:r>
              <a:rPr lang="en-US" altLang="zh-CN" dirty="0"/>
              <a:t>*0.15=150uA</a:t>
            </a:r>
            <a:endParaRPr lang="en-US" altLang="zh-CN" dirty="0"/>
          </a:p>
          <a:p>
            <a:pPr eaLnBrk="1" hangingPunct="1">
              <a:buNone/>
            </a:pPr>
            <a:r>
              <a:rPr lang="en-US" altLang="zh-CN" dirty="0"/>
              <a:t>      V</a:t>
            </a:r>
            <a:r>
              <a:rPr lang="en-US" altLang="zh-CN" baseline="-25000" dirty="0"/>
              <a:t>drop</a:t>
            </a:r>
            <a:r>
              <a:rPr lang="en-US" altLang="zh-CN" dirty="0"/>
              <a:t>=0.1</a:t>
            </a:r>
            <a:r>
              <a:rPr lang="zh-CN" altLang="en-US" dirty="0"/>
              <a:t>欧</a:t>
            </a:r>
            <a:r>
              <a:rPr lang="en-US" altLang="zh-CN" dirty="0"/>
              <a:t>/</a:t>
            </a:r>
            <a:r>
              <a:rPr lang="zh-CN" altLang="en-US" dirty="0"/>
              <a:t>方</a:t>
            </a:r>
            <a:r>
              <a:rPr lang="en-US" altLang="zh-CN" dirty="0"/>
              <a:t>×10000/0.15×150uA=1V</a:t>
            </a:r>
            <a:endParaRPr lang="en-US" altLang="zh-CN" dirty="0"/>
          </a:p>
          <a:p>
            <a:pPr eaLnBrk="1" hangingPunct="1">
              <a:buNone/>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011">
                                            <p:txEl>
                                              <p:charRg st="91" end="120"/>
                                            </p:txEl>
                                          </p:spTgt>
                                        </p:tgtEl>
                                        <p:attrNameLst>
                                          <p:attrName>style.visibility</p:attrName>
                                        </p:attrNameLst>
                                      </p:cBhvr>
                                      <p:to>
                                        <p:strVal val="visible"/>
                                      </p:to>
                                    </p:set>
                                    <p:anim calcmode="lin" valueType="num">
                                      <p:cBhvr additive="base">
                                        <p:cTn id="7" dur="2000" fill="hold"/>
                                        <p:tgtEl>
                                          <p:spTgt spid="43011">
                                            <p:txEl>
                                              <p:charRg st="91" end="12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43011">
                                            <p:txEl>
                                              <p:charRg st="91" end="12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3011">
                                            <p:txEl>
                                              <p:charRg st="120" end="159"/>
                                            </p:txEl>
                                          </p:spTgt>
                                        </p:tgtEl>
                                        <p:attrNameLst>
                                          <p:attrName>style.visibility</p:attrName>
                                        </p:attrNameLst>
                                      </p:cBhvr>
                                      <p:to>
                                        <p:strVal val="visible"/>
                                      </p:to>
                                    </p:set>
                                    <p:anim calcmode="lin" valueType="num">
                                      <p:cBhvr additive="base">
                                        <p:cTn id="11" dur="2000" fill="hold"/>
                                        <p:tgtEl>
                                          <p:spTgt spid="43011">
                                            <p:txEl>
                                              <p:charRg st="120" end="159"/>
                                            </p:txEl>
                                          </p:spTgt>
                                        </p:tgtEl>
                                        <p:attrNameLst>
                                          <p:attrName>ppt_x</p:attrName>
                                        </p:attrNameLst>
                                      </p:cBhvr>
                                      <p:tavLst>
                                        <p:tav tm="0">
                                          <p:val>
                                            <p:strVal val="#ppt_x"/>
                                          </p:val>
                                        </p:tav>
                                        <p:tav tm="100000">
                                          <p:val>
                                            <p:strVal val="#ppt_x"/>
                                          </p:val>
                                        </p:tav>
                                      </p:tavLst>
                                    </p:anim>
                                    <p:anim calcmode="lin" valueType="num">
                                      <p:cBhvr additive="base">
                                        <p:cTn id="12" dur="2000" fill="hold"/>
                                        <p:tgtEl>
                                          <p:spTgt spid="43011">
                                            <p:txEl>
                                              <p:charRg st="120" end="15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日期占位符 3"/>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23554"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23555"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23556" name="Rectangle 3"/>
          <p:cNvSpPr>
            <a:spLocks noGrp="1" noRot="1"/>
          </p:cNvSpPr>
          <p:nvPr>
            <p:ph idx="1"/>
          </p:nvPr>
        </p:nvSpPr>
        <p:spPr/>
        <p:txBody>
          <a:bodyPr vert="horz" wrap="square" lIns="91440" tIns="45720" rIns="91440" bIns="45720" anchor="t" anchorCtr="0"/>
          <a:p>
            <a:pPr eaLnBrk="1" hangingPunct="1">
              <a:lnSpc>
                <a:spcPct val="90000"/>
              </a:lnSpc>
            </a:pPr>
            <a:r>
              <a:rPr lang="zh-CN" altLang="en-US" sz="2800" dirty="0"/>
              <a:t>上例中压降比较大，如果该导线用做电源线，应该大大增加其宽度以降低压降，不过如果用做数据线，这个宽度或许足够。</a:t>
            </a:r>
            <a:endParaRPr lang="zh-CN" altLang="en-US" sz="2800" dirty="0"/>
          </a:p>
          <a:p>
            <a:pPr eaLnBrk="1" hangingPunct="1">
              <a:lnSpc>
                <a:spcPct val="90000"/>
              </a:lnSpc>
            </a:pPr>
            <a:r>
              <a:rPr lang="zh-CN" altLang="en-US" sz="2800" dirty="0"/>
              <a:t>通常，使用更高层的金属作为电源线。如</a:t>
            </a:r>
            <a:r>
              <a:rPr lang="en-US" altLang="zh-CN" sz="2800" dirty="0"/>
              <a:t>metal2</a:t>
            </a:r>
            <a:r>
              <a:rPr lang="zh-CN" altLang="en-US" sz="2800" dirty="0"/>
              <a:t>的厚度大约是</a:t>
            </a:r>
            <a:r>
              <a:rPr lang="en-US" altLang="zh-CN" sz="2800" dirty="0"/>
              <a:t>metal1</a:t>
            </a:r>
            <a:r>
              <a:rPr lang="zh-CN" altLang="en-US" sz="2800" dirty="0"/>
              <a:t>的两倍，电阻更小。在布电源线时，一般来说使用的金属越多，出现问题的几率越小。如果条件允许，应该把电源线和地线遍布整个芯片，这样电源线与地线之间的电容越大，电源线上的电压改变就越困难，即直流电压比较稳定。</a:t>
            </a:r>
            <a:endParaRPr lang="zh-CN" altLang="en-US" sz="2800" dirty="0"/>
          </a:p>
        </p:txBody>
      </p:sp>
      <p:sp>
        <p:nvSpPr>
          <p:cNvPr id="23557" name="Rectangle 6"/>
          <p:cNvSpPr>
            <a:spLocks noGrp="1" noRot="1"/>
          </p:cNvSpPr>
          <p:nvPr>
            <p:ph type="title"/>
          </p:nvPr>
        </p:nvSpPr>
        <p:spPr/>
        <p:txBody>
          <a:bodyPr vert="horz" wrap="square" lIns="91440" tIns="45720" rIns="91440" bIns="45720" anchor="ctr" anchorCtr="0"/>
          <a:p>
            <a:pPr eaLnBrk="1" hangingPunct="1"/>
            <a:r>
              <a:rPr lang="en-US" altLang="zh-CN" dirty="0"/>
              <a:t>4.3 </a:t>
            </a:r>
            <a:r>
              <a:rPr lang="zh-CN" altLang="en-US" dirty="0"/>
              <a:t>电流运载极限</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日期占位符 3"/>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24578"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24579"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45059" name="Rectangle 3"/>
          <p:cNvSpPr>
            <a:spLocks noGrp="1" noRot="1"/>
          </p:cNvSpPr>
          <p:nvPr>
            <p:ph idx="1"/>
          </p:nvPr>
        </p:nvSpPr>
        <p:spPr/>
        <p:txBody>
          <a:bodyPr vert="horz" wrap="square" lIns="91440" tIns="45720" rIns="91440" bIns="45720" anchor="t" anchorCtr="0"/>
          <a:p>
            <a:pPr eaLnBrk="1" hangingPunct="1"/>
            <a:r>
              <a:rPr lang="zh-CN" altLang="en-US" dirty="0"/>
              <a:t>如图所示，金属层的设计规则</a:t>
            </a:r>
            <a:endParaRPr lang="zh-CN" altLang="en-US" dirty="0"/>
          </a:p>
          <a:p>
            <a:pPr eaLnBrk="1" hangingPunct="1"/>
            <a:r>
              <a:rPr lang="zh-CN" altLang="en-US" dirty="0"/>
              <a:t>注意</a:t>
            </a:r>
            <a:r>
              <a:rPr lang="en-US" altLang="zh-CN" dirty="0"/>
              <a:t>metal1</a:t>
            </a:r>
            <a:r>
              <a:rPr lang="zh-CN" altLang="en-US" dirty="0"/>
              <a:t>和</a:t>
            </a:r>
            <a:r>
              <a:rPr lang="en-US" altLang="zh-CN" dirty="0"/>
              <a:t>metal2</a:t>
            </a:r>
            <a:r>
              <a:rPr lang="zh-CN" altLang="en-US" dirty="0"/>
              <a:t>之间的间距没有设计规则的限制，这是因为这两层之间有绝缘层</a:t>
            </a:r>
            <a:endParaRPr lang="zh-CN" altLang="en-US" dirty="0"/>
          </a:p>
        </p:txBody>
      </p:sp>
      <p:pic>
        <p:nvPicPr>
          <p:cNvPr id="24581" name="Picture 4"/>
          <p:cNvPicPr>
            <a:picLocks noChangeAspect="1"/>
          </p:cNvPicPr>
          <p:nvPr/>
        </p:nvPicPr>
        <p:blipFill>
          <a:blip r:embed="rId1"/>
          <a:stretch>
            <a:fillRect/>
          </a:stretch>
        </p:blipFill>
        <p:spPr>
          <a:xfrm>
            <a:off x="1692275" y="3644900"/>
            <a:ext cx="4679950" cy="2292350"/>
          </a:xfrm>
          <a:prstGeom prst="rect">
            <a:avLst/>
          </a:prstGeom>
          <a:noFill/>
          <a:ln w="9525">
            <a:noFill/>
          </a:ln>
        </p:spPr>
      </p:pic>
      <p:sp>
        <p:nvSpPr>
          <p:cNvPr id="24582" name="Rectangle 6"/>
          <p:cNvSpPr>
            <a:spLocks noGrp="1" noRot="1"/>
          </p:cNvSpPr>
          <p:nvPr>
            <p:ph type="title"/>
          </p:nvPr>
        </p:nvSpPr>
        <p:spPr/>
        <p:txBody>
          <a:bodyPr vert="horz" wrap="square" lIns="91440" tIns="45720" rIns="91440" bIns="45720" anchor="ctr" anchorCtr="0"/>
          <a:p>
            <a:pPr eaLnBrk="1" hangingPunct="1"/>
            <a:r>
              <a:rPr lang="en-US" altLang="zh-CN" dirty="0"/>
              <a:t>4.3 </a:t>
            </a:r>
            <a:r>
              <a:rPr lang="zh-CN" altLang="en-US" dirty="0"/>
              <a:t>电流运载极限</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059">
                                            <p:txEl>
                                              <p:charRg st="14" end="58"/>
                                            </p:txEl>
                                          </p:spTgt>
                                        </p:tgtEl>
                                        <p:attrNameLst>
                                          <p:attrName>style.visibility</p:attrName>
                                        </p:attrNameLst>
                                      </p:cBhvr>
                                      <p:to>
                                        <p:strVal val="visible"/>
                                      </p:to>
                                    </p:set>
                                    <p:animEffect transition="in" filter="blinds(horizontal)">
                                      <p:cBhvr>
                                        <p:cTn id="7" dur="1000"/>
                                        <p:tgtEl>
                                          <p:spTgt spid="45059">
                                            <p:txEl>
                                              <p:charRg st="14" end="5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日期占位符 3"/>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7170"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7171"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7172" name="Rectangle 2"/>
          <p:cNvSpPr>
            <a:spLocks noGrp="1" noRot="1"/>
          </p:cNvSpPr>
          <p:nvPr>
            <p:ph type="title"/>
          </p:nvPr>
        </p:nvSpPr>
        <p:spPr/>
        <p:txBody>
          <a:bodyPr vert="horz" wrap="square" lIns="91440" tIns="45720" rIns="91440" bIns="45720" anchor="ctr" anchorCtr="0"/>
          <a:p>
            <a:pPr eaLnBrk="1" hangingPunct="1"/>
            <a:r>
              <a:rPr lang="zh-CN" altLang="en-US" dirty="0"/>
              <a:t>本章提要</a:t>
            </a:r>
            <a:endParaRPr lang="zh-CN" altLang="en-US" dirty="0"/>
          </a:p>
        </p:txBody>
      </p:sp>
      <p:sp>
        <p:nvSpPr>
          <p:cNvPr id="7173" name="Rectangle 3"/>
          <p:cNvSpPr>
            <a:spLocks noGrp="1" noRot="1"/>
          </p:cNvSpPr>
          <p:nvPr>
            <p:ph idx="1"/>
          </p:nvPr>
        </p:nvSpPr>
        <p:spPr/>
        <p:txBody>
          <a:bodyPr vert="horz" wrap="square" lIns="91440" tIns="45720" rIns="91440" bIns="45720" anchor="t" anchorCtr="0"/>
          <a:p>
            <a:pPr eaLnBrk="1" hangingPunct="1"/>
            <a:r>
              <a:rPr lang="en-US" altLang="zh-CN" dirty="0"/>
              <a:t>4.1 </a:t>
            </a:r>
            <a:r>
              <a:rPr lang="zh-CN" altLang="en-US" dirty="0"/>
              <a:t>连接焊盘</a:t>
            </a:r>
            <a:endParaRPr lang="zh-CN" altLang="en-US" dirty="0"/>
          </a:p>
          <a:p>
            <a:pPr eaLnBrk="1" hangingPunct="1"/>
            <a:r>
              <a:rPr lang="en-US" altLang="zh-CN" dirty="0"/>
              <a:t>4.2 </a:t>
            </a:r>
            <a:r>
              <a:rPr lang="zh-CN" altLang="en-US" dirty="0"/>
              <a:t>金属相关的寄生器件</a:t>
            </a:r>
            <a:endParaRPr lang="en-US" altLang="zh-CN" dirty="0"/>
          </a:p>
          <a:p>
            <a:pPr eaLnBrk="1" hangingPunct="1"/>
            <a:r>
              <a:rPr lang="en-US" altLang="zh-CN" dirty="0"/>
              <a:t>4.3 </a:t>
            </a:r>
            <a:r>
              <a:rPr lang="zh-CN" altLang="en-US" dirty="0"/>
              <a:t>金属的电迁移问题</a:t>
            </a:r>
            <a:endParaRPr lang="zh-CN" altLang="en-US" dirty="0"/>
          </a:p>
          <a:p>
            <a:pPr eaLnBrk="1" hangingPunct="1"/>
            <a:r>
              <a:rPr lang="en-US" altLang="zh-CN" dirty="0"/>
              <a:t>4.4 </a:t>
            </a:r>
            <a:r>
              <a:rPr lang="zh-CN" altLang="en-US" dirty="0"/>
              <a:t>金属相关的串扰</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日期占位符 3"/>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25602"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25603"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25604" name="Rectangle 3"/>
          <p:cNvSpPr>
            <a:spLocks noGrp="1" noRot="1"/>
          </p:cNvSpPr>
          <p:nvPr>
            <p:ph idx="1"/>
          </p:nvPr>
        </p:nvSpPr>
        <p:spPr/>
        <p:txBody>
          <a:bodyPr vert="horz" wrap="square" lIns="91440" tIns="45720" rIns="91440" bIns="45720" anchor="t" anchorCtr="0"/>
          <a:p>
            <a:pPr eaLnBrk="1" hangingPunct="1"/>
            <a:r>
              <a:rPr lang="en-US" altLang="zh-CN" dirty="0"/>
              <a:t>CMOS</a:t>
            </a:r>
            <a:r>
              <a:rPr lang="zh-CN" altLang="en-US" dirty="0"/>
              <a:t>工艺中其他任意层与金属的接触都会形成相应的接触电阻。</a:t>
            </a:r>
            <a:endParaRPr lang="zh-CN" altLang="en-US" dirty="0"/>
          </a:p>
          <a:p>
            <a:pPr eaLnBrk="1" hangingPunct="1"/>
            <a:r>
              <a:rPr lang="zh-CN" altLang="en-US" dirty="0"/>
              <a:t>如图</a:t>
            </a:r>
            <a:endParaRPr lang="zh-CN" altLang="en-US" dirty="0"/>
          </a:p>
        </p:txBody>
      </p:sp>
      <p:pic>
        <p:nvPicPr>
          <p:cNvPr id="25605" name="Picture 4"/>
          <p:cNvPicPr>
            <a:picLocks noChangeAspect="1"/>
          </p:cNvPicPr>
          <p:nvPr/>
        </p:nvPicPr>
        <p:blipFill>
          <a:blip r:embed="rId1"/>
          <a:stretch>
            <a:fillRect/>
          </a:stretch>
        </p:blipFill>
        <p:spPr>
          <a:xfrm>
            <a:off x="971550" y="3789363"/>
            <a:ext cx="6430963" cy="1846262"/>
          </a:xfrm>
          <a:prstGeom prst="rect">
            <a:avLst/>
          </a:prstGeom>
          <a:noFill/>
          <a:ln w="9525">
            <a:noFill/>
          </a:ln>
        </p:spPr>
      </p:pic>
      <p:sp>
        <p:nvSpPr>
          <p:cNvPr id="25606" name="Rectangle 6"/>
          <p:cNvSpPr>
            <a:spLocks noGrp="1" noRot="1"/>
          </p:cNvSpPr>
          <p:nvPr>
            <p:ph type="title"/>
          </p:nvPr>
        </p:nvSpPr>
        <p:spPr>
          <a:xfrm>
            <a:off x="301625" y="685800"/>
            <a:ext cx="8540750" cy="942975"/>
          </a:xfrm>
        </p:spPr>
        <p:txBody>
          <a:bodyPr vert="horz" wrap="square" lIns="91440" tIns="45720" rIns="91440" bIns="45720" anchor="ctr" anchorCtr="0"/>
          <a:p>
            <a:pPr eaLnBrk="1" hangingPunct="1"/>
            <a:r>
              <a:rPr lang="en-US" altLang="zh-CN" dirty="0"/>
              <a:t>4.3 </a:t>
            </a:r>
            <a:r>
              <a:rPr lang="zh-CN" altLang="en-US" dirty="0"/>
              <a:t>电流运载极限</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日期占位符 3"/>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26626"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26627"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26628" name="Rectangle 3"/>
          <p:cNvSpPr>
            <a:spLocks noGrp="1" noRot="1"/>
          </p:cNvSpPr>
          <p:nvPr>
            <p:ph idx="1"/>
          </p:nvPr>
        </p:nvSpPr>
        <p:spPr/>
        <p:txBody>
          <a:bodyPr vert="horz" wrap="square" lIns="91440" tIns="45720" rIns="91440" bIns="45720" anchor="t" anchorCtr="0"/>
          <a:p>
            <a:pPr eaLnBrk="1" hangingPunct="1">
              <a:lnSpc>
                <a:spcPct val="90000"/>
              </a:lnSpc>
            </a:pPr>
            <a:r>
              <a:rPr lang="zh-CN" altLang="en-US" dirty="0"/>
              <a:t>如上图，如果穿（通）孔接触电阻为</a:t>
            </a:r>
            <a:r>
              <a:rPr lang="en-US" altLang="zh-CN" dirty="0"/>
              <a:t>10</a:t>
            </a:r>
            <a:r>
              <a:rPr lang="zh-CN" altLang="en-US" dirty="0"/>
              <a:t>欧姆，当有</a:t>
            </a:r>
            <a:r>
              <a:rPr lang="en-US" altLang="zh-CN" dirty="0"/>
              <a:t>1mA</a:t>
            </a:r>
            <a:r>
              <a:rPr lang="zh-CN" altLang="en-US" dirty="0"/>
              <a:t>电流流过时流过</a:t>
            </a:r>
            <a:r>
              <a:rPr lang="en-US" altLang="zh-CN" dirty="0"/>
              <a:t>a</a:t>
            </a:r>
            <a:r>
              <a:rPr lang="zh-CN" altLang="en-US" dirty="0"/>
              <a:t>图的通孔会得到</a:t>
            </a:r>
            <a:r>
              <a:rPr lang="en-US" altLang="zh-CN" dirty="0"/>
              <a:t>10mV</a:t>
            </a:r>
            <a:r>
              <a:rPr lang="zh-CN" altLang="en-US" dirty="0"/>
              <a:t>的压降，并且由于存在电迁移效应，单个穿孔的稳定性很差。图</a:t>
            </a:r>
            <a:r>
              <a:rPr lang="en-US" altLang="zh-CN" dirty="0"/>
              <a:t>b</a:t>
            </a:r>
            <a:r>
              <a:rPr lang="zh-CN" altLang="en-US" dirty="0"/>
              <a:t>中</a:t>
            </a:r>
            <a:r>
              <a:rPr lang="en-US" altLang="zh-CN" dirty="0"/>
              <a:t>4</a:t>
            </a:r>
            <a:r>
              <a:rPr lang="zh-CN" altLang="en-US" dirty="0"/>
              <a:t>个穿孔有效接触电阻为</a:t>
            </a:r>
            <a:r>
              <a:rPr lang="en-US" altLang="zh-CN" dirty="0"/>
              <a:t>2.5</a:t>
            </a:r>
            <a:r>
              <a:rPr lang="zh-CN" altLang="en-US" dirty="0"/>
              <a:t>欧姆</a:t>
            </a:r>
            <a:r>
              <a:rPr lang="en-US" altLang="zh-CN" dirty="0"/>
              <a:t>(</a:t>
            </a:r>
            <a:r>
              <a:rPr lang="zh-CN" altLang="en-US" dirty="0"/>
              <a:t>并行），因而当导线流过</a:t>
            </a:r>
            <a:r>
              <a:rPr lang="en-US" altLang="zh-CN" dirty="0"/>
              <a:t>1mA</a:t>
            </a:r>
            <a:r>
              <a:rPr lang="zh-CN" altLang="en-US" dirty="0"/>
              <a:t>电流时，通孔上的压降减小到</a:t>
            </a:r>
            <a:r>
              <a:rPr lang="en-US" altLang="zh-CN" dirty="0"/>
              <a:t>2.5mV.</a:t>
            </a:r>
            <a:r>
              <a:rPr lang="zh-CN" altLang="en-US" dirty="0">
                <a:solidFill>
                  <a:srgbClr val="FF0000"/>
                </a:solidFill>
              </a:rPr>
              <a:t>增加金属的覆盖面积和通孔的个数能减小压降和电迁移效应。</a:t>
            </a:r>
            <a:endParaRPr lang="zh-CN" altLang="en-US" dirty="0">
              <a:solidFill>
                <a:srgbClr val="FF0000"/>
              </a:solidFill>
            </a:endParaRPr>
          </a:p>
        </p:txBody>
      </p:sp>
      <p:sp>
        <p:nvSpPr>
          <p:cNvPr id="26629" name="Rectangle 6"/>
          <p:cNvSpPr>
            <a:spLocks noGrp="1" noRot="1"/>
          </p:cNvSpPr>
          <p:nvPr>
            <p:ph type="title"/>
          </p:nvPr>
        </p:nvSpPr>
        <p:spPr>
          <a:xfrm>
            <a:off x="301625" y="469900"/>
            <a:ext cx="8540750" cy="944563"/>
          </a:xfrm>
        </p:spPr>
        <p:txBody>
          <a:bodyPr vert="horz" wrap="square" lIns="91440" tIns="45720" rIns="91440" bIns="45720" anchor="ctr" anchorCtr="0"/>
          <a:p>
            <a:pPr eaLnBrk="1" hangingPunct="1"/>
            <a:r>
              <a:rPr lang="en-US" altLang="zh-CN" dirty="0"/>
              <a:t>4.3 </a:t>
            </a:r>
            <a:r>
              <a:rPr lang="zh-CN" altLang="en-US" dirty="0"/>
              <a:t>电流运载极限</a:t>
            </a:r>
            <a:endParaRPr lang="zh-CN" altLang="en-US" dirty="0"/>
          </a:p>
        </p:txBody>
      </p:sp>
      <p:sp>
        <p:nvSpPr>
          <p:cNvPr id="8" name="内容占位符 2"/>
          <p:cNvSpPr txBox="1"/>
          <p:nvPr/>
        </p:nvSpPr>
        <p:spPr bwMode="auto">
          <a:xfrm>
            <a:off x="319088" y="1370013"/>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0" i="0" u="none" strike="noStrike" kern="1200" cap="none" spc="0" normalizeH="0" baseline="0" noProof="0" dirty="0" smtClean="0">
                <a:ln>
                  <a:noFill/>
                </a:ln>
                <a:solidFill>
                  <a:schemeClr val="tx2"/>
                </a:solidFill>
                <a:effectLst/>
                <a:uLnTx/>
                <a:uFillTx/>
                <a:latin typeface="+mn-lt"/>
                <a:ea typeface="+mn-ea"/>
                <a:cs typeface="+mn-cs"/>
              </a:rPr>
              <a:t>接触电阻</a:t>
            </a:r>
            <a:endParaRPr kumimoji="0" lang="zh-CN" altLang="en-US" sz="32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日期占位符 3"/>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27650"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27651"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27652" name="Rectangle 2"/>
          <p:cNvSpPr>
            <a:spLocks noGrp="1" noRot="1"/>
          </p:cNvSpPr>
          <p:nvPr>
            <p:ph type="title"/>
          </p:nvPr>
        </p:nvSpPr>
        <p:spPr/>
        <p:txBody>
          <a:bodyPr vert="horz" wrap="square" lIns="91440" tIns="45720" rIns="91440" bIns="45720" anchor="ctr" anchorCtr="0"/>
          <a:p>
            <a:pPr eaLnBrk="1" hangingPunct="1"/>
            <a:r>
              <a:rPr lang="en-US" altLang="zh-CN" dirty="0"/>
              <a:t>4.4 </a:t>
            </a:r>
            <a:r>
              <a:rPr lang="zh-CN" altLang="en-US" dirty="0"/>
              <a:t>串扰</a:t>
            </a:r>
            <a:endParaRPr lang="zh-CN" altLang="en-US" dirty="0"/>
          </a:p>
        </p:txBody>
      </p:sp>
      <p:sp>
        <p:nvSpPr>
          <p:cNvPr id="27653" name="Rectangle 3"/>
          <p:cNvSpPr>
            <a:spLocks noGrp="1" noRot="1"/>
          </p:cNvSpPr>
          <p:nvPr>
            <p:ph idx="1"/>
          </p:nvPr>
        </p:nvSpPr>
        <p:spPr/>
        <p:txBody>
          <a:bodyPr vert="horz" wrap="square" lIns="91440" tIns="45720" rIns="91440" bIns="45720" anchor="t" anchorCtr="0"/>
          <a:p>
            <a:pPr eaLnBrk="1" hangingPunct="1"/>
            <a:r>
              <a:rPr lang="zh-CN" altLang="en-US" dirty="0">
                <a:solidFill>
                  <a:srgbClr val="FF0000"/>
                </a:solidFill>
              </a:rPr>
              <a:t>串扰</a:t>
            </a:r>
            <a:r>
              <a:rPr lang="zh-CN" altLang="en-US" dirty="0"/>
              <a:t>（</a:t>
            </a:r>
            <a:r>
              <a:rPr lang="en-US" altLang="zh-CN" dirty="0"/>
              <a:t>crosstalk</a:t>
            </a:r>
            <a:r>
              <a:rPr lang="zh-CN" altLang="en-US" dirty="0"/>
              <a:t>）是</a:t>
            </a:r>
            <a:r>
              <a:rPr lang="zh-CN" altLang="en-US" dirty="0">
                <a:solidFill>
                  <a:srgbClr val="FF0000"/>
                </a:solidFill>
              </a:rPr>
              <a:t>两条信号线之间的耦合</a:t>
            </a:r>
            <a:r>
              <a:rPr lang="zh-CN" altLang="en-US" dirty="0"/>
              <a:t>，信号线之间的</a:t>
            </a:r>
            <a:r>
              <a:rPr lang="zh-CN" altLang="en-US" dirty="0">
                <a:solidFill>
                  <a:srgbClr val="FF0000"/>
                </a:solidFill>
              </a:rPr>
              <a:t>互感</a:t>
            </a:r>
            <a:r>
              <a:rPr lang="zh-CN" altLang="en-US" dirty="0"/>
              <a:t>（</a:t>
            </a:r>
            <a:r>
              <a:rPr lang="en-US" altLang="zh-CN" dirty="0"/>
              <a:t>mutual inductance</a:t>
            </a:r>
            <a:r>
              <a:rPr lang="zh-CN" altLang="en-US" dirty="0"/>
              <a:t>）</a:t>
            </a:r>
            <a:r>
              <a:rPr lang="zh-CN" altLang="en-US" dirty="0">
                <a:solidFill>
                  <a:srgbClr val="FF0000"/>
                </a:solidFill>
              </a:rPr>
              <a:t>和互容</a:t>
            </a:r>
            <a:r>
              <a:rPr lang="zh-CN" altLang="en-US" dirty="0"/>
              <a:t>（</a:t>
            </a:r>
            <a:r>
              <a:rPr lang="en-US" altLang="zh-CN" dirty="0"/>
              <a:t>mutual capacitance</a:t>
            </a:r>
            <a:r>
              <a:rPr lang="zh-CN" altLang="en-US" dirty="0"/>
              <a:t>）</a:t>
            </a:r>
            <a:r>
              <a:rPr lang="zh-CN" altLang="en-US" dirty="0">
                <a:solidFill>
                  <a:srgbClr val="FF0000"/>
                </a:solidFill>
              </a:rPr>
              <a:t>引起信号馈通 。</a:t>
            </a:r>
            <a:endParaRPr lang="zh-CN" altLang="en-US" dirty="0">
              <a:solidFill>
                <a:srgbClr val="FF0000"/>
              </a:solidFill>
            </a:endParaRPr>
          </a:p>
          <a:p>
            <a:pPr eaLnBrk="1" hangingPunct="1"/>
            <a:r>
              <a:rPr lang="zh-CN" altLang="en-US" dirty="0"/>
              <a:t>串扰分两种：容性耦合和感性耦合</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日期占位符 5"/>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28674" name="页脚占位符 6"/>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28675" name="灯片编号占位符 7"/>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28676" name="Rectangle 2"/>
          <p:cNvSpPr>
            <a:spLocks noGrp="1" noRot="1"/>
          </p:cNvSpPr>
          <p:nvPr>
            <p:ph type="title"/>
          </p:nvPr>
        </p:nvSpPr>
        <p:spPr/>
        <p:txBody>
          <a:bodyPr vert="horz" wrap="square" lIns="91440" tIns="45720" rIns="91440" bIns="45720" anchor="ctr" anchorCtr="0"/>
          <a:p>
            <a:pPr eaLnBrk="1" hangingPunct="1"/>
            <a:r>
              <a:rPr lang="en-US" altLang="zh-CN" dirty="0"/>
              <a:t>4.4 </a:t>
            </a:r>
            <a:r>
              <a:rPr lang="zh-CN" altLang="en-US" dirty="0"/>
              <a:t>串扰</a:t>
            </a:r>
            <a:endParaRPr lang="zh-CN" altLang="en-US" dirty="0"/>
          </a:p>
        </p:txBody>
      </p:sp>
      <p:sp>
        <p:nvSpPr>
          <p:cNvPr id="49155" name="Rectangle 3"/>
          <p:cNvSpPr>
            <a:spLocks noGrp="1" noRot="1"/>
          </p:cNvSpPr>
          <p:nvPr>
            <p:ph type="body" sz="half" idx="1"/>
          </p:nvPr>
        </p:nvSpPr>
        <p:spPr>
          <a:xfrm>
            <a:off x="304800" y="1981200"/>
            <a:ext cx="8228013" cy="3886200"/>
          </a:xfrm>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400" dirty="0">
                <a:solidFill>
                  <a:srgbClr val="FF0000"/>
                </a:solidFill>
              </a:rPr>
              <a:t>容性耦合：</a:t>
            </a:r>
            <a:r>
              <a:rPr lang="zh-CN" altLang="en-US" sz="2400" dirty="0"/>
              <a:t>一根导线上传输的电压在另一根导线上产生耦合电流。</a:t>
            </a:r>
            <a:endParaRPr lang="zh-CN" altLang="en-US" sz="2400" dirty="0"/>
          </a:p>
          <a:p>
            <a:pPr eaLnBrk="1" hangingPunct="1">
              <a:buClr>
                <a:schemeClr val="hlink"/>
              </a:buClr>
              <a:buSzPct val="70000"/>
              <a:buFont typeface="Wingdings" panose="05000000000000000000" pitchFamily="2" charset="2"/>
              <a:buNone/>
            </a:pPr>
            <a:endParaRPr lang="zh-CN" altLang="en-US" sz="2400" dirty="0"/>
          </a:p>
          <a:p>
            <a:pPr eaLnBrk="1" hangingPunct="1">
              <a:buClr>
                <a:schemeClr val="hlink"/>
              </a:buClr>
              <a:buSzPct val="70000"/>
              <a:buFont typeface="Wingdings" panose="05000000000000000000" pitchFamily="2" charset="2"/>
              <a:buNone/>
            </a:pPr>
            <a:r>
              <a:rPr lang="zh-CN" altLang="en-US" sz="2400" dirty="0"/>
              <a:t>   </a:t>
            </a:r>
            <a:r>
              <a:rPr lang="en-US" altLang="zh-CN" sz="1800" dirty="0"/>
              <a:t>C</a:t>
            </a:r>
            <a:r>
              <a:rPr lang="en-US" altLang="zh-CN" sz="1800" baseline="-25000" dirty="0"/>
              <a:t>m</a:t>
            </a:r>
            <a:r>
              <a:rPr lang="zh-CN" altLang="en-US" sz="1800" dirty="0"/>
              <a:t>为互电容，</a:t>
            </a:r>
            <a:r>
              <a:rPr lang="en-US" altLang="zh-CN" sz="1800" dirty="0"/>
              <a:t>I</a:t>
            </a:r>
            <a:r>
              <a:rPr lang="en-US" altLang="zh-CN" sz="1800" baseline="-25000" dirty="0"/>
              <a:t>m</a:t>
            </a:r>
            <a:r>
              <a:rPr lang="zh-CN" altLang="en-US" sz="1800" dirty="0"/>
              <a:t>为耦合电流，</a:t>
            </a:r>
            <a:r>
              <a:rPr lang="en-US" altLang="zh-CN" sz="1800" dirty="0"/>
              <a:t>V</a:t>
            </a:r>
            <a:r>
              <a:rPr lang="en-US" altLang="zh-CN" sz="1800" baseline="-25000" dirty="0"/>
              <a:t>A</a:t>
            </a:r>
            <a:r>
              <a:rPr lang="zh-CN" altLang="en-US" sz="1800" dirty="0"/>
              <a:t>为源导线上的信号电压。</a:t>
            </a:r>
            <a:endParaRPr lang="zh-CN" altLang="en-US" sz="1800" dirty="0"/>
          </a:p>
          <a:p>
            <a:pPr eaLnBrk="1" hangingPunct="1">
              <a:buClr>
                <a:schemeClr val="hlink"/>
              </a:buClr>
              <a:buSzPct val="70000"/>
              <a:buFont typeface="Wingdings" panose="05000000000000000000" pitchFamily="2" charset="2"/>
            </a:pPr>
            <a:r>
              <a:rPr lang="zh-CN" altLang="en-US" sz="2400" dirty="0">
                <a:solidFill>
                  <a:srgbClr val="FF0000"/>
                </a:solidFill>
              </a:rPr>
              <a:t>感性耦合：</a:t>
            </a:r>
            <a:r>
              <a:rPr lang="zh-CN" altLang="en-US" sz="2400" dirty="0"/>
              <a:t>一根导线上流过的电流会在另一根导线上感应出电压（产生耦合电压）。</a:t>
            </a:r>
            <a:endParaRPr lang="zh-CN" altLang="en-US" sz="2400" dirty="0"/>
          </a:p>
          <a:p>
            <a:pPr eaLnBrk="1" hangingPunct="1">
              <a:buClr>
                <a:schemeClr val="hlink"/>
              </a:buClr>
              <a:buSzPct val="70000"/>
              <a:buFont typeface="Wingdings" panose="05000000000000000000" pitchFamily="2" charset="2"/>
              <a:buNone/>
            </a:pPr>
            <a:endParaRPr lang="zh-CN" altLang="en-US" sz="2400" dirty="0"/>
          </a:p>
          <a:p>
            <a:pPr eaLnBrk="1" hangingPunct="1">
              <a:buClr>
                <a:schemeClr val="hlink"/>
              </a:buClr>
              <a:buSzPct val="70000"/>
              <a:buFont typeface="Wingdings" panose="05000000000000000000" pitchFamily="2" charset="2"/>
              <a:buNone/>
            </a:pPr>
            <a:endParaRPr lang="zh-CN" altLang="en-US" sz="2400" dirty="0"/>
          </a:p>
          <a:p>
            <a:pPr eaLnBrk="1" hangingPunct="1">
              <a:buClr>
                <a:schemeClr val="hlink"/>
              </a:buClr>
              <a:buSzPct val="70000"/>
              <a:buFont typeface="Wingdings" panose="05000000000000000000" pitchFamily="2" charset="2"/>
              <a:buNone/>
            </a:pPr>
            <a:r>
              <a:rPr lang="zh-CN" altLang="en-US" sz="2400" dirty="0"/>
              <a:t>    </a:t>
            </a:r>
            <a:r>
              <a:rPr lang="en-US" altLang="zh-CN" sz="2000" dirty="0"/>
              <a:t>Im</a:t>
            </a:r>
            <a:r>
              <a:rPr lang="zh-CN" altLang="en-US" sz="2000" dirty="0"/>
              <a:t>为互感，</a:t>
            </a:r>
            <a:r>
              <a:rPr lang="en-US" altLang="zh-CN" sz="2000" dirty="0"/>
              <a:t>Vm</a:t>
            </a:r>
            <a:r>
              <a:rPr lang="zh-CN" altLang="en-US" sz="2000" dirty="0"/>
              <a:t>为耦合电压，</a:t>
            </a:r>
            <a:r>
              <a:rPr lang="en-US" altLang="zh-CN" sz="2000" dirty="0"/>
              <a:t>I</a:t>
            </a:r>
            <a:r>
              <a:rPr lang="en-US" altLang="zh-CN" sz="2000" baseline="-25000" dirty="0"/>
              <a:t>A</a:t>
            </a:r>
            <a:r>
              <a:rPr lang="zh-CN" altLang="en-US" sz="2000" dirty="0"/>
              <a:t>为源导线上的电压</a:t>
            </a:r>
            <a:endParaRPr lang="zh-CN" altLang="en-US" sz="2000" dirty="0"/>
          </a:p>
          <a:p>
            <a:pPr eaLnBrk="1" hangingPunct="1">
              <a:buClr>
                <a:schemeClr val="hlink"/>
              </a:buClr>
              <a:buSzPct val="70000"/>
              <a:buFont typeface="Wingdings" panose="05000000000000000000" pitchFamily="2" charset="2"/>
              <a:buNone/>
            </a:pPr>
            <a:endParaRPr lang="en-US" altLang="zh-CN" sz="2000" dirty="0"/>
          </a:p>
        </p:txBody>
      </p:sp>
      <p:graphicFrame>
        <p:nvGraphicFramePr>
          <p:cNvPr id="28678" name="Object 4"/>
          <p:cNvGraphicFramePr>
            <a:graphicFrameLocks noGrp="1" noChangeAspect="1"/>
          </p:cNvGraphicFramePr>
          <p:nvPr>
            <p:ph sz="quarter" idx="2"/>
          </p:nvPr>
        </p:nvGraphicFramePr>
        <p:xfrm>
          <a:off x="2771775" y="2420938"/>
          <a:ext cx="1943100" cy="941387"/>
        </p:xfrm>
        <a:graphic>
          <a:graphicData uri="http://schemas.openxmlformats.org/presentationml/2006/ole">
            <mc:AlternateContent xmlns:mc="http://schemas.openxmlformats.org/markup-compatibility/2006">
              <mc:Choice xmlns:v="urn:schemas-microsoft-com:vml" Requires="v">
                <p:oleObj spid="_x0000_s3080" name="" r:id="rId1" imgW="812165" imgH="393700" progId="Equation.DSMT4">
                  <p:embed/>
                </p:oleObj>
              </mc:Choice>
              <mc:Fallback>
                <p:oleObj name="" r:id="rId1" imgW="812165" imgH="393700" progId="Equation.DSMT4">
                  <p:embed/>
                  <p:pic>
                    <p:nvPicPr>
                      <p:cNvPr id="0" name="图片 3079"/>
                      <p:cNvPicPr/>
                      <p:nvPr/>
                    </p:nvPicPr>
                    <p:blipFill>
                      <a:blip r:embed="rId2"/>
                      <a:stretch>
                        <a:fillRect/>
                      </a:stretch>
                    </p:blipFill>
                    <p:spPr>
                      <a:xfrm>
                        <a:off x="2771775" y="2420938"/>
                        <a:ext cx="1943100" cy="941387"/>
                      </a:xfrm>
                      <a:prstGeom prst="rect">
                        <a:avLst/>
                      </a:prstGeom>
                      <a:noFill/>
                      <a:ln w="38100">
                        <a:miter/>
                      </a:ln>
                    </p:spPr>
                  </p:pic>
                </p:oleObj>
              </mc:Fallback>
            </mc:AlternateContent>
          </a:graphicData>
        </a:graphic>
      </p:graphicFrame>
      <p:graphicFrame>
        <p:nvGraphicFramePr>
          <p:cNvPr id="28679" name="Object 6"/>
          <p:cNvGraphicFramePr>
            <a:graphicFrameLocks noGrp="1" noChangeAspect="1"/>
          </p:cNvGraphicFramePr>
          <p:nvPr>
            <p:ph sz="quarter" idx="3"/>
          </p:nvPr>
        </p:nvGraphicFramePr>
        <p:xfrm>
          <a:off x="2843213" y="4365625"/>
          <a:ext cx="1944687" cy="987425"/>
        </p:xfrm>
        <a:graphic>
          <a:graphicData uri="http://schemas.openxmlformats.org/presentationml/2006/ole">
            <mc:AlternateContent xmlns:mc="http://schemas.openxmlformats.org/markup-compatibility/2006">
              <mc:Choice xmlns:v="urn:schemas-microsoft-com:vml" Requires="v">
                <p:oleObj spid="_x0000_s3079" name="" r:id="rId3" imgW="774065" imgH="393700" progId="Equation.DSMT4">
                  <p:embed/>
                </p:oleObj>
              </mc:Choice>
              <mc:Fallback>
                <p:oleObj name="" r:id="rId3" imgW="774065" imgH="393700" progId="Equation.DSMT4">
                  <p:embed/>
                  <p:pic>
                    <p:nvPicPr>
                      <p:cNvPr id="0" name="图片 3078"/>
                      <p:cNvPicPr/>
                      <p:nvPr/>
                    </p:nvPicPr>
                    <p:blipFill>
                      <a:blip r:embed="rId4"/>
                      <a:stretch>
                        <a:fillRect/>
                      </a:stretch>
                    </p:blipFill>
                    <p:spPr>
                      <a:xfrm>
                        <a:off x="2843213" y="4365625"/>
                        <a:ext cx="1944687" cy="987425"/>
                      </a:xfrm>
                      <a:prstGeom prst="rect">
                        <a:avLst/>
                      </a:prstGeom>
                      <a:noFill/>
                      <a:ln w="38100">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155">
                                            <p:txEl>
                                              <p:charRg st="63" end="101"/>
                                            </p:txEl>
                                          </p:spTgt>
                                        </p:tgtEl>
                                        <p:attrNameLst>
                                          <p:attrName>style.visibility</p:attrName>
                                        </p:attrNameLst>
                                      </p:cBhvr>
                                      <p:to>
                                        <p:strVal val="visible"/>
                                      </p:to>
                                    </p:set>
                                    <p:anim calcmode="lin" valueType="num">
                                      <p:cBhvr additive="base">
                                        <p:cTn id="7" dur="500" fill="hold"/>
                                        <p:tgtEl>
                                          <p:spTgt spid="49155">
                                            <p:txEl>
                                              <p:charRg st="63" end="10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155">
                                            <p:txEl>
                                              <p:charRg st="63" end="10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9155">
                                            <p:txEl>
                                              <p:charRg st="103" end="132"/>
                                            </p:txEl>
                                          </p:spTgt>
                                        </p:tgtEl>
                                        <p:attrNameLst>
                                          <p:attrName>style.visibility</p:attrName>
                                        </p:attrNameLst>
                                      </p:cBhvr>
                                      <p:to>
                                        <p:strVal val="visible"/>
                                      </p:to>
                                    </p:set>
                                    <p:anim calcmode="lin" valueType="num">
                                      <p:cBhvr additive="base">
                                        <p:cTn id="11" dur="500" fill="hold"/>
                                        <p:tgtEl>
                                          <p:spTgt spid="49155">
                                            <p:txEl>
                                              <p:charRg st="103" end="13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9155">
                                            <p:txEl>
                                              <p:charRg st="103" end="13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日期占位符 3"/>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29698"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29699"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29700" name="Rectangle 3"/>
          <p:cNvSpPr>
            <a:spLocks noGrp="1" noRot="1"/>
          </p:cNvSpPr>
          <p:nvPr>
            <p:ph idx="1"/>
          </p:nvPr>
        </p:nvSpPr>
        <p:spPr/>
        <p:txBody>
          <a:bodyPr vert="horz" wrap="square" lIns="91440" tIns="45720" rIns="91440" bIns="45720" anchor="t" anchorCtr="0"/>
          <a:p>
            <a:pPr eaLnBrk="1" hangingPunct="1"/>
            <a:endParaRPr lang="zh-CN" altLang="zh-CN" dirty="0"/>
          </a:p>
        </p:txBody>
      </p:sp>
      <p:sp>
        <p:nvSpPr>
          <p:cNvPr id="29701" name="Rectangle 4"/>
          <p:cNvSpPr>
            <a:spLocks noGrp="1" noRot="1"/>
          </p:cNvSpPr>
          <p:nvPr>
            <p:ph type="title"/>
          </p:nvPr>
        </p:nvSpPr>
        <p:spPr/>
        <p:txBody>
          <a:bodyPr vert="horz" wrap="square" lIns="91440" tIns="45720" rIns="91440" bIns="45720" anchor="ctr" anchorCtr="0"/>
          <a:p>
            <a:pPr eaLnBrk="1" hangingPunct="1"/>
            <a:r>
              <a:rPr lang="en-US" altLang="zh-CN" dirty="0"/>
              <a:t>4.5 </a:t>
            </a:r>
            <a:r>
              <a:rPr lang="zh-CN" altLang="en-US" dirty="0"/>
              <a:t>地电位上跳</a:t>
            </a:r>
            <a:endParaRPr lang="zh-CN" altLang="en-US" dirty="0"/>
          </a:p>
        </p:txBody>
      </p:sp>
      <p:pic>
        <p:nvPicPr>
          <p:cNvPr id="29702" name="Picture 5" descr="Scan0002"/>
          <p:cNvPicPr>
            <a:picLocks noChangeAspect="1"/>
          </p:cNvPicPr>
          <p:nvPr/>
        </p:nvPicPr>
        <p:blipFill>
          <a:blip r:embed="rId1"/>
          <a:srcRect l="40762" t="5777" r="5843" b="16219"/>
          <a:stretch>
            <a:fillRect/>
          </a:stretch>
        </p:blipFill>
        <p:spPr>
          <a:xfrm>
            <a:off x="0" y="1628775"/>
            <a:ext cx="4178300" cy="2132013"/>
          </a:xfrm>
          <a:prstGeom prst="rect">
            <a:avLst/>
          </a:prstGeom>
          <a:noFill/>
          <a:ln w="9525">
            <a:noFill/>
          </a:ln>
        </p:spPr>
      </p:pic>
      <p:sp>
        <p:nvSpPr>
          <p:cNvPr id="29703" name="Text Box 6"/>
          <p:cNvSpPr txBox="1"/>
          <p:nvPr/>
        </p:nvSpPr>
        <p:spPr>
          <a:xfrm>
            <a:off x="4500563" y="1700213"/>
            <a:ext cx="4321175" cy="1311275"/>
          </a:xfrm>
          <a:prstGeom prst="rect">
            <a:avLst/>
          </a:prstGeom>
          <a:noFill/>
          <a:ln w="9525">
            <a:noFill/>
          </a:ln>
        </p:spPr>
        <p:txBody>
          <a:bodyPr anchor="t" anchorCtr="0">
            <a:spAutoFit/>
          </a:bodyPr>
          <a:p>
            <a:pPr>
              <a:spcBef>
                <a:spcPct val="50000"/>
              </a:spcBef>
              <a:buSzTx/>
            </a:pPr>
            <a:r>
              <a:rPr lang="en-US" altLang="zh-CN" sz="2000" dirty="0">
                <a:latin typeface="Verdana" panose="020B0604030504040204" pitchFamily="34" charset="0"/>
                <a:ea typeface="宋体" panose="02010600030101010101" pitchFamily="2" charset="-122"/>
              </a:rPr>
              <a:t>NMOS</a:t>
            </a:r>
            <a:r>
              <a:rPr lang="zh-CN" altLang="en-US" sz="2000" dirty="0">
                <a:latin typeface="Verdana" panose="020B0604030504040204" pitchFamily="34" charset="0"/>
                <a:ea typeface="宋体" panose="02010600030101010101" pitchFamily="2" charset="-122"/>
              </a:rPr>
              <a:t>晶体管和</a:t>
            </a:r>
            <a:r>
              <a:rPr lang="en-US" altLang="zh-CN" sz="2000" dirty="0">
                <a:latin typeface="Verdana" panose="020B0604030504040204" pitchFamily="34" charset="0"/>
                <a:ea typeface="宋体" panose="02010600030101010101" pitchFamily="2" charset="-122"/>
              </a:rPr>
              <a:t>PMOS</a:t>
            </a:r>
            <a:r>
              <a:rPr lang="zh-CN" altLang="en-US" sz="2000" dirty="0">
                <a:latin typeface="Verdana" panose="020B0604030504040204" pitchFamily="34" charset="0"/>
                <a:ea typeface="宋体" panose="02010600030101010101" pitchFamily="2" charset="-122"/>
              </a:rPr>
              <a:t>晶体管不能同时导通 ，</a:t>
            </a:r>
            <a:r>
              <a:rPr lang="en-US" altLang="zh-CN" sz="2000" dirty="0">
                <a:latin typeface="Verdana" panose="020B0604030504040204" pitchFamily="34" charset="0"/>
                <a:ea typeface="宋体" panose="02010600030101010101" pitchFamily="2" charset="-122"/>
              </a:rPr>
              <a:t>VDD</a:t>
            </a:r>
            <a:r>
              <a:rPr lang="zh-CN" altLang="en-US" sz="2000" dirty="0">
                <a:latin typeface="Verdana" panose="020B0604030504040204" pitchFamily="34" charset="0"/>
                <a:ea typeface="宋体" panose="02010600030101010101" pitchFamily="2" charset="-122"/>
              </a:rPr>
              <a:t>与</a:t>
            </a:r>
            <a:r>
              <a:rPr lang="en-US" altLang="zh-CN" sz="2000" dirty="0">
                <a:latin typeface="Verdana" panose="020B0604030504040204" pitchFamily="34" charset="0"/>
                <a:ea typeface="宋体" panose="02010600030101010101" pitchFamily="2" charset="-122"/>
              </a:rPr>
              <a:t>VSS</a:t>
            </a:r>
            <a:r>
              <a:rPr lang="zh-CN" altLang="en-US" sz="2000" dirty="0">
                <a:latin typeface="Verdana" panose="020B0604030504040204" pitchFamily="34" charset="0"/>
                <a:ea typeface="宋体" panose="02010600030101010101" pitchFamily="2" charset="-122"/>
              </a:rPr>
              <a:t>之间没有直流电流通路，即</a:t>
            </a:r>
            <a:r>
              <a:rPr lang="en-US" altLang="zh-CN" sz="2000" dirty="0">
                <a:latin typeface="Verdana" panose="020B0604030504040204" pitchFamily="34" charset="0"/>
                <a:ea typeface="宋体" panose="02010600030101010101" pitchFamily="2" charset="-122"/>
              </a:rPr>
              <a:t>CMOS </a:t>
            </a:r>
            <a:r>
              <a:rPr lang="zh-CN" altLang="en-US" sz="2000" dirty="0">
                <a:latin typeface="Verdana" panose="020B0604030504040204" pitchFamily="34" charset="0"/>
                <a:ea typeface="宋体" panose="02010600030101010101" pitchFamily="2" charset="-122"/>
              </a:rPr>
              <a:t>电路理想静态功耗为零</a:t>
            </a:r>
            <a:endParaRPr lang="zh-CN" altLang="en-US" sz="2000" dirty="0">
              <a:latin typeface="Verdana" panose="020B0604030504040204" pitchFamily="34" charset="0"/>
              <a:ea typeface="宋体" panose="02010600030101010101" pitchFamily="2" charset="-122"/>
            </a:endParaRPr>
          </a:p>
        </p:txBody>
      </p:sp>
      <p:pic>
        <p:nvPicPr>
          <p:cNvPr id="29704" name="Picture 7" descr="Scan0003"/>
          <p:cNvPicPr>
            <a:picLocks noChangeAspect="1"/>
          </p:cNvPicPr>
          <p:nvPr/>
        </p:nvPicPr>
        <p:blipFill>
          <a:blip r:embed="rId2"/>
          <a:srcRect b="57376"/>
          <a:stretch>
            <a:fillRect/>
          </a:stretch>
        </p:blipFill>
        <p:spPr>
          <a:xfrm>
            <a:off x="0" y="3933825"/>
            <a:ext cx="7056438" cy="2376488"/>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日期占位符 4"/>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30722" name="页脚占位符 5"/>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30723"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30724" name="Rectangle 2"/>
          <p:cNvSpPr>
            <a:spLocks noGrp="1" noRot="1"/>
          </p:cNvSpPr>
          <p:nvPr>
            <p:ph type="title"/>
          </p:nvPr>
        </p:nvSpPr>
        <p:spPr/>
        <p:txBody>
          <a:bodyPr vert="horz" wrap="square" lIns="91440" tIns="45720" rIns="91440" bIns="45720" anchor="ctr" anchorCtr="0"/>
          <a:p>
            <a:pPr eaLnBrk="1" hangingPunct="1"/>
            <a:r>
              <a:rPr lang="en-US" altLang="zh-CN" dirty="0"/>
              <a:t>4.5 </a:t>
            </a:r>
            <a:r>
              <a:rPr lang="zh-CN" altLang="en-US" dirty="0"/>
              <a:t>地电位上跳</a:t>
            </a:r>
            <a:endParaRPr lang="zh-CN" altLang="en-US" dirty="0"/>
          </a:p>
        </p:txBody>
      </p:sp>
      <p:sp>
        <p:nvSpPr>
          <p:cNvPr id="30725" name="Rectangle 3"/>
          <p:cNvSpPr>
            <a:spLocks noGrp="1" noRot="1"/>
          </p:cNvSpPr>
          <p:nvPr>
            <p:ph type="body" sz="half" idx="1"/>
          </p:nvPr>
        </p:nvSpPr>
        <p:spPr>
          <a:xfrm>
            <a:off x="250825" y="1773238"/>
            <a:ext cx="4194175" cy="3886200"/>
          </a:xfrm>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t>直流问题</a:t>
            </a:r>
            <a:endParaRPr lang="zh-CN" altLang="en-US" sz="2800" dirty="0"/>
          </a:p>
          <a:p>
            <a:pPr eaLnBrk="1" hangingPunct="1">
              <a:buClr>
                <a:schemeClr val="hlink"/>
              </a:buClr>
              <a:buSzPct val="70000"/>
              <a:buFont typeface="Wingdings" panose="05000000000000000000" pitchFamily="2" charset="2"/>
              <a:buNone/>
            </a:pPr>
            <a:r>
              <a:rPr lang="zh-CN" altLang="en-US" sz="2800" dirty="0"/>
              <a:t>   </a:t>
            </a:r>
            <a:endParaRPr lang="zh-CN" altLang="en-US" sz="2800" dirty="0"/>
          </a:p>
        </p:txBody>
      </p:sp>
      <p:pic>
        <p:nvPicPr>
          <p:cNvPr id="30726" name="Picture 8"/>
          <p:cNvPicPr>
            <a:picLocks noGrp="1" noRot="1" noChangeAspect="1"/>
          </p:cNvPicPr>
          <p:nvPr>
            <p:ph sz="half" idx="2"/>
          </p:nvPr>
        </p:nvPicPr>
        <p:blipFill>
          <a:blip r:embed="rId1"/>
          <a:stretch>
            <a:fillRect/>
          </a:stretch>
        </p:blipFill>
        <p:spPr>
          <a:xfrm>
            <a:off x="755650" y="2420938"/>
            <a:ext cx="3875088" cy="3665537"/>
          </a:xfrm>
        </p:spPr>
      </p:pic>
      <p:sp>
        <p:nvSpPr>
          <p:cNvPr id="52234" name="Text Box 10"/>
          <p:cNvSpPr txBox="1"/>
          <p:nvPr/>
        </p:nvSpPr>
        <p:spPr>
          <a:xfrm>
            <a:off x="5364163" y="2852738"/>
            <a:ext cx="3095625" cy="2654300"/>
          </a:xfrm>
          <a:prstGeom prst="rect">
            <a:avLst/>
          </a:prstGeom>
          <a:noFill/>
          <a:ln w="9525">
            <a:noFill/>
          </a:ln>
        </p:spPr>
        <p:txBody>
          <a:bodyPr anchor="t" anchorCtr="0">
            <a:spAutoFit/>
          </a:bodyPr>
          <a:p>
            <a:pPr>
              <a:spcBef>
                <a:spcPct val="50000"/>
              </a:spcBef>
              <a:buSzTx/>
            </a:pPr>
            <a:r>
              <a:rPr lang="zh-CN" altLang="en-US" sz="2800" dirty="0">
                <a:latin typeface="Arial" panose="020B0604020202020204" pitchFamily="34" charset="0"/>
                <a:ea typeface="宋体" panose="02010600030101010101" pitchFamily="2" charset="-122"/>
              </a:rPr>
              <a:t>使实际提供的</a:t>
            </a:r>
            <a:r>
              <a:rPr lang="en-US" altLang="zh-CN" sz="2800" dirty="0">
                <a:latin typeface="Arial" panose="020B0604020202020204" pitchFamily="34" charset="0"/>
                <a:ea typeface="宋体" panose="02010600030101010101" pitchFamily="2" charset="-122"/>
              </a:rPr>
              <a:t>V</a:t>
            </a:r>
            <a:r>
              <a:rPr lang="en-US" altLang="zh-CN" sz="2800" baseline="-25000" dirty="0">
                <a:latin typeface="Arial" panose="020B0604020202020204" pitchFamily="34" charset="0"/>
                <a:ea typeface="宋体" panose="02010600030101010101" pitchFamily="2" charset="-122"/>
              </a:rPr>
              <a:t>DD</a:t>
            </a:r>
            <a:r>
              <a:rPr lang="zh-CN" altLang="en-US" sz="2800" dirty="0">
                <a:latin typeface="Arial" panose="020B0604020202020204" pitchFamily="34" charset="0"/>
                <a:ea typeface="宋体" panose="02010600030101010101" pitchFamily="2" charset="-122"/>
              </a:rPr>
              <a:t>和地的电压靠近理想值的办法就是</a:t>
            </a:r>
            <a:r>
              <a:rPr lang="zh-CN" altLang="en-US" sz="2800" dirty="0">
                <a:solidFill>
                  <a:srgbClr val="FF0000"/>
                </a:solidFill>
                <a:latin typeface="Arial" panose="020B0604020202020204" pitchFamily="34" charset="0"/>
                <a:ea typeface="宋体" panose="02010600030101010101" pitchFamily="2" charset="-122"/>
              </a:rPr>
              <a:t>提高为电路提供和返回电流的导线宽度</a:t>
            </a:r>
            <a:r>
              <a:rPr lang="zh-CN" altLang="en-US" sz="2800" dirty="0">
                <a:latin typeface="Arial" panose="020B0604020202020204" pitchFamily="34" charset="0"/>
                <a:ea typeface="宋体" panose="02010600030101010101" pitchFamily="2" charset="-122"/>
              </a:rPr>
              <a:t>以减小串联电阻。</a:t>
            </a:r>
            <a:endParaRPr lang="zh-CN" altLang="en-US" sz="28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234"/>
                                        </p:tgtEl>
                                        <p:attrNameLst>
                                          <p:attrName>style.visibility</p:attrName>
                                        </p:attrNameLst>
                                      </p:cBhvr>
                                      <p:to>
                                        <p:strVal val="visible"/>
                                      </p:to>
                                    </p:set>
                                    <p:animEffect transition="in" filter="blinds(horizontal)">
                                      <p:cBhvr>
                                        <p:cTn id="7" dur="1000"/>
                                        <p:tgtEl>
                                          <p:spTgt spid="52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日期占位符 3"/>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31746"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31747"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31748" name="Rectangle 3"/>
          <p:cNvSpPr>
            <a:spLocks noGrp="1" noRot="1"/>
          </p:cNvSpPr>
          <p:nvPr>
            <p:ph idx="1"/>
          </p:nvPr>
        </p:nvSpPr>
        <p:spPr/>
        <p:txBody>
          <a:bodyPr vert="horz" wrap="square" lIns="91440" tIns="45720" rIns="91440" bIns="45720" anchor="t" anchorCtr="0"/>
          <a:p>
            <a:pPr eaLnBrk="1" hangingPunct="1"/>
            <a:r>
              <a:rPr lang="zh-CN" altLang="en-US" dirty="0"/>
              <a:t>交流问题</a:t>
            </a:r>
            <a:endParaRPr lang="zh-CN" altLang="en-US" dirty="0"/>
          </a:p>
        </p:txBody>
      </p:sp>
      <p:sp>
        <p:nvSpPr>
          <p:cNvPr id="31749" name="Rectangle 4"/>
          <p:cNvSpPr>
            <a:spLocks noGrp="1" noRot="1"/>
          </p:cNvSpPr>
          <p:nvPr>
            <p:ph type="title"/>
          </p:nvPr>
        </p:nvSpPr>
        <p:spPr/>
        <p:txBody>
          <a:bodyPr vert="horz" wrap="square" lIns="91440" tIns="45720" rIns="91440" bIns="45720" anchor="ctr" anchorCtr="0"/>
          <a:p>
            <a:pPr eaLnBrk="1" hangingPunct="1"/>
            <a:r>
              <a:rPr lang="en-US" altLang="zh-CN" dirty="0"/>
              <a:t>4.5 </a:t>
            </a:r>
            <a:r>
              <a:rPr lang="zh-CN" altLang="en-US" dirty="0"/>
              <a:t>地电位上跳</a:t>
            </a:r>
            <a:endParaRPr lang="zh-CN" altLang="en-US" dirty="0"/>
          </a:p>
        </p:txBody>
      </p:sp>
      <p:pic>
        <p:nvPicPr>
          <p:cNvPr id="31750" name="Picture 5"/>
          <p:cNvPicPr>
            <a:picLocks noChangeAspect="1"/>
          </p:cNvPicPr>
          <p:nvPr/>
        </p:nvPicPr>
        <p:blipFill>
          <a:blip r:embed="rId1"/>
          <a:stretch>
            <a:fillRect/>
          </a:stretch>
        </p:blipFill>
        <p:spPr>
          <a:xfrm>
            <a:off x="971550" y="2708275"/>
            <a:ext cx="6018213" cy="2949575"/>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日期占位符 3"/>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32770"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32771"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32772" name="Rectangle 2"/>
          <p:cNvSpPr>
            <a:spLocks noGrp="1" noRot="1"/>
          </p:cNvSpPr>
          <p:nvPr>
            <p:ph type="title"/>
          </p:nvPr>
        </p:nvSpPr>
        <p:spPr/>
        <p:txBody>
          <a:bodyPr vert="horz" wrap="square" lIns="91440" tIns="45720" rIns="91440" bIns="45720" anchor="ctr" anchorCtr="0"/>
          <a:p>
            <a:pPr eaLnBrk="1" hangingPunct="1"/>
            <a:r>
              <a:rPr lang="en-US" altLang="zh-CN" dirty="0"/>
              <a:t>4.5 </a:t>
            </a:r>
            <a:r>
              <a:rPr lang="zh-CN" altLang="en-US" dirty="0"/>
              <a:t>地电位上跳</a:t>
            </a:r>
            <a:endParaRPr lang="zh-CN" altLang="en-US" dirty="0"/>
          </a:p>
        </p:txBody>
      </p:sp>
      <p:sp>
        <p:nvSpPr>
          <p:cNvPr id="32773" name="Rectangle 3"/>
          <p:cNvSpPr>
            <a:spLocks noGrp="1" noRot="1"/>
          </p:cNvSpPr>
          <p:nvPr>
            <p:ph idx="1"/>
          </p:nvPr>
        </p:nvSpPr>
        <p:spPr/>
        <p:txBody>
          <a:bodyPr vert="horz" wrap="square" lIns="91440" tIns="45720" rIns="91440" bIns="45720" anchor="t" anchorCtr="0"/>
          <a:p>
            <a:pPr eaLnBrk="1" hangingPunct="1">
              <a:lnSpc>
                <a:spcPct val="90000"/>
              </a:lnSpc>
            </a:pPr>
            <a:r>
              <a:rPr lang="zh-CN" altLang="en-US" sz="2800" dirty="0"/>
              <a:t>交流问题</a:t>
            </a:r>
            <a:endParaRPr lang="zh-CN" altLang="en-US" sz="2800" dirty="0"/>
          </a:p>
          <a:p>
            <a:pPr eaLnBrk="1" hangingPunct="1">
              <a:lnSpc>
                <a:spcPct val="90000"/>
              </a:lnSpc>
              <a:buNone/>
            </a:pPr>
            <a:r>
              <a:rPr lang="zh-CN" altLang="en-US" sz="2800" dirty="0"/>
              <a:t>   通常在</a:t>
            </a:r>
            <a:r>
              <a:rPr lang="en-US" altLang="zh-CN" sz="2800" dirty="0"/>
              <a:t>CMOS</a:t>
            </a:r>
            <a:r>
              <a:rPr lang="zh-CN" altLang="en-US" sz="2800" dirty="0"/>
              <a:t>电路设计中，其静态电流为</a:t>
            </a:r>
            <a:r>
              <a:rPr lang="en-US" altLang="zh-CN" sz="2800" dirty="0"/>
              <a:t>0</a:t>
            </a:r>
            <a:r>
              <a:rPr lang="zh-CN" altLang="en-US" sz="2800" dirty="0"/>
              <a:t>，但是偶尔在短时间也需要小的电流，这就会造成地电位上跳和</a:t>
            </a:r>
            <a:r>
              <a:rPr lang="en-US" altLang="zh-CN" sz="2800" dirty="0"/>
              <a:t>V</a:t>
            </a:r>
            <a:r>
              <a:rPr lang="en-US" altLang="zh-CN" sz="2800" baseline="-25000" dirty="0"/>
              <a:t>DD</a:t>
            </a:r>
            <a:r>
              <a:rPr lang="zh-CN" altLang="en-US" sz="2800" dirty="0"/>
              <a:t>下降。为了解决这个问题，可以考虑在</a:t>
            </a:r>
            <a:r>
              <a:rPr lang="en-US" altLang="zh-CN" sz="2800" dirty="0"/>
              <a:t>V</a:t>
            </a:r>
            <a:r>
              <a:rPr lang="en-US" altLang="zh-CN" sz="2800" baseline="-25000" dirty="0"/>
              <a:t>DD</a:t>
            </a:r>
            <a:r>
              <a:rPr lang="zh-CN" altLang="en-US" sz="2800" dirty="0"/>
              <a:t>和地之间加入一个</a:t>
            </a:r>
            <a:r>
              <a:rPr lang="zh-CN" altLang="en-US" sz="2800" dirty="0">
                <a:solidFill>
                  <a:srgbClr val="FF0000"/>
                </a:solidFill>
              </a:rPr>
              <a:t>片内去耦电容</a:t>
            </a:r>
            <a:r>
              <a:rPr lang="zh-CN" altLang="en-US" sz="2800" dirty="0"/>
              <a:t>（如上图虚线所示）。加入的电容可以</a:t>
            </a:r>
            <a:r>
              <a:rPr lang="zh-CN" altLang="en-US" sz="2800" dirty="0">
                <a:solidFill>
                  <a:srgbClr val="FF0000"/>
                </a:solidFill>
              </a:rPr>
              <a:t>在瞬间提供必要的充电电荷。使得电路提供的电压保持在</a:t>
            </a:r>
            <a:r>
              <a:rPr lang="en-US" altLang="zh-CN" sz="2800" dirty="0">
                <a:solidFill>
                  <a:srgbClr val="FF0000"/>
                </a:solidFill>
              </a:rPr>
              <a:t>V</a:t>
            </a:r>
            <a:r>
              <a:rPr lang="en-US" altLang="zh-CN" sz="2800" baseline="-25000" dirty="0">
                <a:solidFill>
                  <a:srgbClr val="FF0000"/>
                </a:solidFill>
              </a:rPr>
              <a:t>DD</a:t>
            </a:r>
            <a:r>
              <a:rPr lang="zh-CN" altLang="en-US" sz="2800" dirty="0"/>
              <a:t>。在片外也同样需要采用去耦电容放置于芯片的</a:t>
            </a:r>
            <a:r>
              <a:rPr lang="en-US" altLang="zh-CN" sz="2800" dirty="0"/>
              <a:t>V</a:t>
            </a:r>
            <a:r>
              <a:rPr lang="en-US" altLang="zh-CN" sz="2800" baseline="-25000" dirty="0"/>
              <a:t>DD</a:t>
            </a:r>
            <a:r>
              <a:rPr lang="zh-CN" altLang="en-US" sz="2800" dirty="0"/>
              <a:t>和地管脚之间。</a:t>
            </a:r>
            <a:endParaRPr lang="zh-CN" altLang="en-US" sz="2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日期占位符 3"/>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33794"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33795"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33796" name="Rectangle 3"/>
          <p:cNvSpPr>
            <a:spLocks noGrp="1" noRot="1"/>
          </p:cNvSpPr>
          <p:nvPr>
            <p:ph idx="1"/>
          </p:nvPr>
        </p:nvSpPr>
        <p:spPr>
          <a:xfrm>
            <a:off x="250825" y="1700213"/>
            <a:ext cx="8540750" cy="3886200"/>
          </a:xfrm>
        </p:spPr>
        <p:txBody>
          <a:bodyPr vert="horz" wrap="square" lIns="91440" tIns="45720" rIns="91440" bIns="45720" anchor="t" anchorCtr="0"/>
          <a:p>
            <a:pPr eaLnBrk="1" hangingPunct="1"/>
            <a:r>
              <a:rPr lang="zh-CN" altLang="en-US" sz="2800" dirty="0"/>
              <a:t>假设上图</a:t>
            </a:r>
            <a:r>
              <a:rPr lang="en-US" altLang="zh-CN" sz="2800" dirty="0"/>
              <a:t>(b)</a:t>
            </a:r>
            <a:r>
              <a:rPr lang="zh-CN" altLang="en-US" sz="2800" dirty="0"/>
              <a:t>中需要一个</a:t>
            </a:r>
            <a:r>
              <a:rPr lang="en-US" altLang="zh-CN" sz="2800" dirty="0"/>
              <a:t>10ns</a:t>
            </a:r>
            <a:r>
              <a:rPr lang="zh-CN" altLang="en-US" sz="2800" dirty="0"/>
              <a:t>长的</a:t>
            </a:r>
            <a:r>
              <a:rPr lang="en-US" altLang="zh-CN" sz="2800" dirty="0"/>
              <a:t>50uA</a:t>
            </a:r>
            <a:r>
              <a:rPr lang="zh-CN" altLang="en-US" sz="2800" dirty="0"/>
              <a:t>的电流。如果要求在</a:t>
            </a:r>
            <a:r>
              <a:rPr lang="en-US" altLang="zh-CN" sz="2800" dirty="0"/>
              <a:t>10ns</a:t>
            </a:r>
            <a:r>
              <a:rPr lang="zh-CN" altLang="en-US" sz="2800" dirty="0"/>
              <a:t>内电路的压降变化不超过</a:t>
            </a:r>
            <a:r>
              <a:rPr lang="en-US" altLang="zh-CN" sz="2800" dirty="0"/>
              <a:t>10mV,</a:t>
            </a:r>
            <a:r>
              <a:rPr lang="zh-CN" altLang="en-US" sz="2800" dirty="0"/>
              <a:t>试计算所需的去耦电容。</a:t>
            </a:r>
            <a:endParaRPr lang="zh-CN" altLang="en-US" sz="2800" dirty="0"/>
          </a:p>
          <a:p>
            <a:pPr eaLnBrk="1" hangingPunct="1"/>
            <a:r>
              <a:rPr lang="zh-CN" altLang="en-US" sz="2800" dirty="0"/>
              <a:t>欲驱动一个片外负载，通常会在片内的逻辑电路和片外负载之间放置一个输出缓冲，如图所示。如果</a:t>
            </a:r>
            <a:r>
              <a:rPr lang="en-US" altLang="zh-CN" sz="2800" dirty="0"/>
              <a:t>V</a:t>
            </a:r>
            <a:r>
              <a:rPr lang="en-US" altLang="zh-CN" sz="2800" baseline="-25000" dirty="0"/>
              <a:t>DD</a:t>
            </a:r>
            <a:r>
              <a:rPr lang="zh-CN" altLang="en-US" sz="2800" dirty="0"/>
              <a:t>为</a:t>
            </a:r>
            <a:r>
              <a:rPr lang="en-US" altLang="zh-CN" sz="2800" dirty="0"/>
              <a:t>1V</a:t>
            </a:r>
            <a:r>
              <a:rPr lang="zh-CN" altLang="en-US" sz="2800" dirty="0"/>
              <a:t>，并且要求在</a:t>
            </a:r>
            <a:r>
              <a:rPr lang="en-US" altLang="zh-CN" sz="2800" dirty="0"/>
              <a:t>1ns</a:t>
            </a:r>
            <a:r>
              <a:rPr lang="zh-CN" altLang="en-US" sz="2800" dirty="0"/>
              <a:t>时间内将下图中的</a:t>
            </a:r>
            <a:r>
              <a:rPr lang="en-US" altLang="zh-CN" sz="2800" dirty="0"/>
              <a:t>30pF</a:t>
            </a:r>
            <a:r>
              <a:rPr lang="zh-CN" altLang="en-US" sz="2800" dirty="0"/>
              <a:t>片外负载驱动至</a:t>
            </a:r>
            <a:r>
              <a:rPr lang="en-US" altLang="zh-CN" sz="2800" dirty="0"/>
              <a:t>900mV,</a:t>
            </a:r>
            <a:r>
              <a:rPr lang="zh-CN" altLang="en-US" sz="2800" dirty="0"/>
              <a:t>试计算所需去耦电容的大小。假设不考虑地电位变化的问题。</a:t>
            </a:r>
            <a:endParaRPr lang="zh-CN" altLang="en-US" sz="2800" dirty="0"/>
          </a:p>
        </p:txBody>
      </p:sp>
      <p:sp>
        <p:nvSpPr>
          <p:cNvPr id="33797" name="Rectangle 4"/>
          <p:cNvSpPr>
            <a:spLocks noGrp="1" noRot="1"/>
          </p:cNvSpPr>
          <p:nvPr>
            <p:ph type="title"/>
          </p:nvPr>
        </p:nvSpPr>
        <p:spPr/>
        <p:txBody>
          <a:bodyPr vert="horz" wrap="square" lIns="91440" tIns="45720" rIns="91440" bIns="45720" anchor="ctr" anchorCtr="0"/>
          <a:p>
            <a:pPr eaLnBrk="1" hangingPunct="1"/>
            <a:r>
              <a:rPr lang="en-US" altLang="zh-CN" dirty="0"/>
              <a:t>4.5 </a:t>
            </a:r>
            <a:r>
              <a:rPr lang="zh-CN" altLang="en-US" dirty="0"/>
              <a:t>地电位上跳</a:t>
            </a:r>
            <a:endParaRPr lang="zh-CN" altLang="en-US" dirty="0"/>
          </a:p>
        </p:txBody>
      </p:sp>
      <p:pic>
        <p:nvPicPr>
          <p:cNvPr id="33798" name="Picture 5"/>
          <p:cNvPicPr>
            <a:picLocks noChangeAspect="1"/>
          </p:cNvPicPr>
          <p:nvPr/>
        </p:nvPicPr>
        <p:blipFill>
          <a:blip r:embed="rId1"/>
          <a:stretch>
            <a:fillRect/>
          </a:stretch>
        </p:blipFill>
        <p:spPr>
          <a:xfrm>
            <a:off x="5508625" y="5229225"/>
            <a:ext cx="2951163" cy="1389063"/>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日期占位符 5"/>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34818" name="页脚占位符 6"/>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34819" name="灯片编号占位符 7"/>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34820" name="Rectangle 4"/>
          <p:cNvSpPr>
            <a:spLocks noGrp="1" noRot="1"/>
          </p:cNvSpPr>
          <p:nvPr>
            <p:ph type="title"/>
          </p:nvPr>
        </p:nvSpPr>
        <p:spPr/>
        <p:txBody>
          <a:bodyPr vert="horz" wrap="square" lIns="91440" tIns="45720" rIns="91440" bIns="45720" anchor="ctr" anchorCtr="0"/>
          <a:p>
            <a:pPr eaLnBrk="1" hangingPunct="1"/>
            <a:r>
              <a:rPr lang="en-US" altLang="zh-CN" dirty="0"/>
              <a:t>4.5 </a:t>
            </a:r>
            <a:r>
              <a:rPr lang="zh-CN" altLang="en-US" dirty="0"/>
              <a:t>地电位上跳</a:t>
            </a:r>
            <a:endParaRPr lang="zh-CN" altLang="en-US" dirty="0"/>
          </a:p>
        </p:txBody>
      </p:sp>
      <p:sp>
        <p:nvSpPr>
          <p:cNvPr id="34821" name="Rectangle 3"/>
          <p:cNvSpPr>
            <a:spLocks noGrp="1" noRot="1"/>
          </p:cNvSpPr>
          <p:nvPr>
            <p:ph type="body" sz="half" idx="1"/>
          </p:nvPr>
        </p:nvSpPr>
        <p:spPr/>
        <p:txBody>
          <a:bodyPr vert="horz" wrap="square" lIns="91440" tIns="45720" rIns="91440" bIns="45720" anchor="t" anchorCtr="0"/>
          <a:p>
            <a:pPr eaLnBrk="1" hangingPunct="1">
              <a:buClr>
                <a:schemeClr val="hlink"/>
              </a:buClr>
              <a:buSzPct val="70000"/>
              <a:buFont typeface="Wingdings" panose="05000000000000000000" pitchFamily="2" charset="2"/>
            </a:pPr>
            <a:r>
              <a:rPr lang="zh-CN" altLang="en-US" sz="2800" dirty="0"/>
              <a:t>解</a:t>
            </a:r>
            <a:r>
              <a:rPr lang="en-US" altLang="zh-CN" sz="2800" dirty="0">
                <a:sym typeface="Wingdings" panose="05000000000000000000" pitchFamily="2" charset="2"/>
              </a:rPr>
              <a:t>: (1)</a:t>
            </a:r>
            <a:endParaRPr lang="en-US" altLang="zh-CN" sz="2800" dirty="0">
              <a:sym typeface="Wingdings" panose="05000000000000000000" pitchFamily="2" charset="2"/>
            </a:endParaRPr>
          </a:p>
          <a:p>
            <a:pPr eaLnBrk="1" hangingPunct="1">
              <a:buClr>
                <a:schemeClr val="hlink"/>
              </a:buClr>
              <a:buSzPct val="70000"/>
              <a:buFont typeface="Wingdings" panose="05000000000000000000" pitchFamily="2" charset="2"/>
            </a:pPr>
            <a:endParaRPr lang="en-US" altLang="zh-CN" sz="2800" dirty="0">
              <a:sym typeface="Wingdings" panose="05000000000000000000" pitchFamily="2" charset="2"/>
            </a:endParaRPr>
          </a:p>
          <a:p>
            <a:pPr eaLnBrk="1" hangingPunct="1">
              <a:buClr>
                <a:schemeClr val="hlink"/>
              </a:buClr>
              <a:buSzPct val="70000"/>
              <a:buFont typeface="Wingdings" panose="05000000000000000000" pitchFamily="2" charset="2"/>
            </a:pPr>
            <a:endParaRPr lang="en-US" altLang="zh-CN" sz="2800" dirty="0">
              <a:sym typeface="Wingdings" panose="05000000000000000000" pitchFamily="2" charset="2"/>
            </a:endParaRPr>
          </a:p>
          <a:p>
            <a:pPr eaLnBrk="1" hangingPunct="1">
              <a:buClr>
                <a:schemeClr val="hlink"/>
              </a:buClr>
              <a:buSzPct val="70000"/>
              <a:buFont typeface="Wingdings" panose="05000000000000000000" pitchFamily="2" charset="2"/>
              <a:buNone/>
            </a:pPr>
            <a:r>
              <a:rPr lang="en-US" altLang="zh-CN" sz="2800" dirty="0"/>
              <a:t>         (2)</a:t>
            </a:r>
            <a:endParaRPr lang="en-US" altLang="zh-CN" sz="2800" dirty="0"/>
          </a:p>
        </p:txBody>
      </p:sp>
      <p:graphicFrame>
        <p:nvGraphicFramePr>
          <p:cNvPr id="34822" name="Object 5"/>
          <p:cNvGraphicFramePr>
            <a:graphicFrameLocks noGrp="1" noChangeAspect="1"/>
          </p:cNvGraphicFramePr>
          <p:nvPr>
            <p:ph sz="quarter" idx="2"/>
          </p:nvPr>
        </p:nvGraphicFramePr>
        <p:xfrm>
          <a:off x="2484438" y="1989138"/>
          <a:ext cx="5632450" cy="1230312"/>
        </p:xfrm>
        <a:graphic>
          <a:graphicData uri="http://schemas.openxmlformats.org/presentationml/2006/ole">
            <mc:AlternateContent xmlns:mc="http://schemas.openxmlformats.org/markup-compatibility/2006">
              <mc:Choice xmlns:v="urn:schemas-microsoft-com:vml" Requires="v">
                <p:oleObj spid="_x0000_s3081" name="" r:id="rId1" imgW="3022600" imgH="660400" progId="Equation.DSMT4">
                  <p:embed/>
                </p:oleObj>
              </mc:Choice>
              <mc:Fallback>
                <p:oleObj name="" r:id="rId1" imgW="3022600" imgH="660400" progId="Equation.DSMT4">
                  <p:embed/>
                  <p:pic>
                    <p:nvPicPr>
                      <p:cNvPr id="0" name="图片 3080"/>
                      <p:cNvPicPr/>
                      <p:nvPr/>
                    </p:nvPicPr>
                    <p:blipFill>
                      <a:blip r:embed="rId2"/>
                      <a:stretch>
                        <a:fillRect/>
                      </a:stretch>
                    </p:blipFill>
                    <p:spPr>
                      <a:xfrm>
                        <a:off x="2484438" y="1989138"/>
                        <a:ext cx="5632450" cy="1230312"/>
                      </a:xfrm>
                      <a:prstGeom prst="rect">
                        <a:avLst/>
                      </a:prstGeom>
                      <a:noFill/>
                      <a:ln w="38100">
                        <a:miter/>
                      </a:ln>
                    </p:spPr>
                  </p:pic>
                </p:oleObj>
              </mc:Fallback>
            </mc:AlternateContent>
          </a:graphicData>
        </a:graphic>
      </p:graphicFrame>
      <p:graphicFrame>
        <p:nvGraphicFramePr>
          <p:cNvPr id="34823" name="Object 7"/>
          <p:cNvGraphicFramePr>
            <a:graphicFrameLocks noGrp="1" noChangeAspect="1"/>
          </p:cNvGraphicFramePr>
          <p:nvPr>
            <p:ph sz="quarter" idx="3"/>
          </p:nvPr>
        </p:nvGraphicFramePr>
        <p:xfrm>
          <a:off x="2568575" y="3894138"/>
          <a:ext cx="3933825" cy="1419225"/>
        </p:xfrm>
        <a:graphic>
          <a:graphicData uri="http://schemas.openxmlformats.org/presentationml/2006/ole">
            <mc:AlternateContent xmlns:mc="http://schemas.openxmlformats.org/markup-compatibility/2006">
              <mc:Choice xmlns:v="urn:schemas-microsoft-com:vml" Requires="v">
                <p:oleObj spid="_x0000_s3082" name="" r:id="rId3" imgW="1689100" imgH="609600" progId="Equation.DSMT4">
                  <p:embed/>
                </p:oleObj>
              </mc:Choice>
              <mc:Fallback>
                <p:oleObj name="" r:id="rId3" imgW="1689100" imgH="609600" progId="Equation.DSMT4">
                  <p:embed/>
                  <p:pic>
                    <p:nvPicPr>
                      <p:cNvPr id="0" name="图片 3081"/>
                      <p:cNvPicPr/>
                      <p:nvPr/>
                    </p:nvPicPr>
                    <p:blipFill>
                      <a:blip r:embed="rId4"/>
                      <a:stretch>
                        <a:fillRect/>
                      </a:stretch>
                    </p:blipFill>
                    <p:spPr>
                      <a:xfrm>
                        <a:off x="2568575" y="3894138"/>
                        <a:ext cx="3933825" cy="1419225"/>
                      </a:xfrm>
                      <a:prstGeom prst="rect">
                        <a:avLst/>
                      </a:prstGeom>
                      <a:noFill/>
                      <a:ln w="38100">
                        <a:miter/>
                      </a:ln>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日期占位符 4"/>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8194" name="页脚占位符 5"/>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819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8196" name="Rectangle 2"/>
          <p:cNvSpPr>
            <a:spLocks noGrp="1" noRot="1"/>
          </p:cNvSpPr>
          <p:nvPr>
            <p:ph type="title"/>
          </p:nvPr>
        </p:nvSpPr>
        <p:spPr/>
        <p:txBody>
          <a:bodyPr vert="horz" wrap="square" lIns="91440" tIns="45720" rIns="91440" bIns="45720" anchor="ctr" anchorCtr="0"/>
          <a:p>
            <a:pPr eaLnBrk="1" hangingPunct="1"/>
            <a:r>
              <a:rPr lang="zh-CN" altLang="en-US" dirty="0"/>
              <a:t>金属层</a:t>
            </a:r>
            <a:endParaRPr lang="zh-CN" altLang="en-US" dirty="0"/>
          </a:p>
        </p:txBody>
      </p:sp>
      <p:sp>
        <p:nvSpPr>
          <p:cNvPr id="8197" name="Rectangle 3"/>
          <p:cNvSpPr>
            <a:spLocks noGrp="1" noRot="1"/>
          </p:cNvSpPr>
          <p:nvPr>
            <p:ph type="body" sz="half" idx="1"/>
          </p:nvPr>
        </p:nvSpPr>
        <p:spPr/>
        <p:txBody>
          <a:bodyPr vert="horz" wrap="square" lIns="91440" tIns="45720" rIns="91440" bIns="45720" anchor="t" anchorCtr="0"/>
          <a:p>
            <a:pPr eaLnBrk="1" hangingPunct="1">
              <a:lnSpc>
                <a:spcPct val="90000"/>
              </a:lnSpc>
              <a:buClr>
                <a:schemeClr val="hlink"/>
              </a:buClr>
              <a:buSzPct val="70000"/>
              <a:buFont typeface="Wingdings" panose="05000000000000000000" pitchFamily="2" charset="2"/>
            </a:pPr>
            <a:r>
              <a:rPr lang="en-US" altLang="zh-CN" sz="2800" dirty="0"/>
              <a:t>CMOS</a:t>
            </a:r>
            <a:r>
              <a:rPr lang="zh-CN" altLang="en-US" sz="2800" dirty="0"/>
              <a:t>集成电路中的</a:t>
            </a:r>
            <a:r>
              <a:rPr lang="zh-CN" altLang="en-US" sz="2800" dirty="0">
                <a:solidFill>
                  <a:srgbClr val="FF0000"/>
                </a:solidFill>
              </a:rPr>
              <a:t>金属层用来连接不同的电路元件</a:t>
            </a:r>
            <a:r>
              <a:rPr lang="zh-CN" altLang="en-US" sz="2800" dirty="0"/>
              <a:t>（</a:t>
            </a:r>
            <a:r>
              <a:rPr lang="en-US" altLang="zh-CN" sz="2800" dirty="0"/>
              <a:t>MOS</a:t>
            </a:r>
            <a:r>
              <a:rPr lang="zh-CN" altLang="en-US" sz="2800" dirty="0"/>
              <a:t>管、电容和电阻）</a:t>
            </a:r>
            <a:endParaRPr lang="zh-CN" altLang="en-US" sz="2800" dirty="0"/>
          </a:p>
          <a:p>
            <a:pPr eaLnBrk="1" hangingPunct="1">
              <a:lnSpc>
                <a:spcPct val="90000"/>
              </a:lnSpc>
              <a:buClr>
                <a:schemeClr val="hlink"/>
              </a:buClr>
              <a:buSzPct val="70000"/>
              <a:buFont typeface="Wingdings" panose="05000000000000000000" pitchFamily="2" charset="2"/>
            </a:pPr>
            <a:r>
              <a:rPr lang="en-US" altLang="zh-CN" sz="2800" dirty="0"/>
              <a:t>CMOS</a:t>
            </a:r>
            <a:r>
              <a:rPr lang="zh-CN" altLang="en-US" sz="2800" dirty="0"/>
              <a:t>工艺中采用的金属为</a:t>
            </a:r>
            <a:r>
              <a:rPr lang="zh-CN" altLang="en-US" sz="2800" dirty="0">
                <a:solidFill>
                  <a:srgbClr val="FF0000"/>
                </a:solidFill>
              </a:rPr>
              <a:t>铝或铜</a:t>
            </a:r>
            <a:endParaRPr lang="zh-CN" altLang="en-US" sz="2800" dirty="0">
              <a:solidFill>
                <a:srgbClr val="FF0000"/>
              </a:solidFill>
            </a:endParaRPr>
          </a:p>
          <a:p>
            <a:pPr eaLnBrk="1" hangingPunct="1">
              <a:lnSpc>
                <a:spcPct val="90000"/>
              </a:lnSpc>
              <a:buClr>
                <a:schemeClr val="hlink"/>
              </a:buClr>
              <a:buSzPct val="70000"/>
              <a:buFont typeface="Wingdings" panose="05000000000000000000" pitchFamily="2" charset="2"/>
            </a:pPr>
            <a:r>
              <a:rPr lang="zh-CN" altLang="en-US" sz="2800" dirty="0"/>
              <a:t>现代</a:t>
            </a:r>
            <a:r>
              <a:rPr lang="en-US" altLang="zh-CN" sz="2800" dirty="0"/>
              <a:t>VLSI</a:t>
            </a:r>
            <a:r>
              <a:rPr lang="zh-CN" altLang="en-US" sz="2800" dirty="0"/>
              <a:t>基本采用铜互连线而非铝互连线，为什么？</a:t>
            </a:r>
            <a:endParaRPr lang="zh-CN" altLang="en-US" sz="2800" dirty="0"/>
          </a:p>
          <a:p>
            <a:pPr eaLnBrk="1" hangingPunct="1">
              <a:lnSpc>
                <a:spcPct val="90000"/>
              </a:lnSpc>
              <a:buClr>
                <a:schemeClr val="hlink"/>
              </a:buClr>
              <a:buSzPct val="70000"/>
              <a:buFont typeface="Wingdings" panose="05000000000000000000" pitchFamily="2" charset="2"/>
            </a:pPr>
            <a:endParaRPr lang="en-US" altLang="zh-CN" sz="2800" dirty="0"/>
          </a:p>
        </p:txBody>
      </p:sp>
      <p:sp>
        <p:nvSpPr>
          <p:cNvPr id="8198" name="Rectangle 5"/>
          <p:cNvSpPr>
            <a:spLocks noGrp="1" noRot="1"/>
          </p:cNvSpPr>
          <p:nvPr>
            <p:ph sz="half" idx="2"/>
          </p:nvPr>
        </p:nvSpPr>
        <p:spPr/>
        <p:txBody>
          <a:bodyPr vert="horz" wrap="square" lIns="91440" tIns="45720" rIns="91440" bIns="45720" anchor="t" anchorCtr="0"/>
          <a:p>
            <a:pPr eaLnBrk="1" hangingPunct="1">
              <a:lnSpc>
                <a:spcPct val="90000"/>
              </a:lnSpc>
              <a:buClr>
                <a:schemeClr val="hlink"/>
              </a:buClr>
              <a:buSzPct val="70000"/>
              <a:buFont typeface="Wingdings" panose="05000000000000000000" pitchFamily="2" charset="2"/>
            </a:pPr>
            <a:endParaRPr lang="zh-CN" altLang="zh-CN" sz="2800" dirty="0"/>
          </a:p>
        </p:txBody>
      </p:sp>
      <p:pic>
        <p:nvPicPr>
          <p:cNvPr id="8199" name="Picture 4"/>
          <p:cNvPicPr>
            <a:picLocks noChangeAspect="1"/>
          </p:cNvPicPr>
          <p:nvPr/>
        </p:nvPicPr>
        <p:blipFill>
          <a:blip r:embed="rId1"/>
          <a:srcRect r="57956" b="27541"/>
          <a:stretch>
            <a:fillRect/>
          </a:stretch>
        </p:blipFill>
        <p:spPr>
          <a:xfrm>
            <a:off x="5076825" y="1916113"/>
            <a:ext cx="2913063" cy="3887787"/>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日期占位符 3"/>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35842"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35843"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35844" name="Rectangle 2"/>
          <p:cNvSpPr>
            <a:spLocks noGrp="1" noRot="1"/>
          </p:cNvSpPr>
          <p:nvPr>
            <p:ph type="title"/>
          </p:nvPr>
        </p:nvSpPr>
        <p:spPr/>
        <p:txBody>
          <a:bodyPr vert="horz" wrap="square" lIns="91440" tIns="45720" rIns="91440" bIns="45720" anchor="ctr" anchorCtr="0"/>
          <a:p>
            <a:pPr eaLnBrk="1" hangingPunct="1"/>
            <a:r>
              <a:rPr lang="en-US" altLang="zh-CN" dirty="0"/>
              <a:t>4.5 </a:t>
            </a:r>
            <a:r>
              <a:rPr lang="zh-CN" altLang="en-US" dirty="0"/>
              <a:t>地电位上跳</a:t>
            </a:r>
            <a:endParaRPr lang="zh-CN" altLang="en-US" dirty="0"/>
          </a:p>
        </p:txBody>
      </p:sp>
      <p:sp>
        <p:nvSpPr>
          <p:cNvPr id="35845" name="Rectangle 3"/>
          <p:cNvSpPr>
            <a:spLocks noGrp="1" noRot="1"/>
          </p:cNvSpPr>
          <p:nvPr>
            <p:ph idx="1"/>
          </p:nvPr>
        </p:nvSpPr>
        <p:spPr/>
        <p:txBody>
          <a:bodyPr vert="horz" wrap="square" lIns="91440" tIns="45720" rIns="91440" bIns="45720" anchor="t" anchorCtr="0"/>
          <a:p>
            <a:pPr eaLnBrk="1" hangingPunct="1"/>
            <a:r>
              <a:rPr lang="zh-CN" altLang="en-US" dirty="0"/>
              <a:t>由解</a:t>
            </a:r>
            <a:r>
              <a:rPr lang="en-US" altLang="zh-CN" dirty="0"/>
              <a:t>(2)</a:t>
            </a:r>
            <a:r>
              <a:rPr lang="zh-CN" altLang="en-US" dirty="0"/>
              <a:t>可见，去耦电容很大，在片内实现这样的大并采用单独的电源的电容是不现实的。解决方法是用宽导线为输出缓冲提供电源和地；采用单独的电源和地焊接点，以减小片内去耦电容值，并消除由于片内其他电路的工作而带来的噪声（地电位上跳和</a:t>
            </a:r>
            <a:r>
              <a:rPr lang="en-US" altLang="zh-CN" dirty="0"/>
              <a:t>VDD</a:t>
            </a:r>
            <a:r>
              <a:rPr lang="zh-CN" altLang="en-US" dirty="0"/>
              <a:t>下降）。</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日期占位符 3"/>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36866"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36867"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36868" name="Rectangle 2"/>
          <p:cNvSpPr>
            <a:spLocks noGrp="1" noRot="1"/>
          </p:cNvSpPr>
          <p:nvPr>
            <p:ph type="title"/>
          </p:nvPr>
        </p:nvSpPr>
        <p:spPr/>
        <p:txBody>
          <a:bodyPr vert="horz" wrap="square" lIns="91440" tIns="45720" rIns="91440" bIns="45720" anchor="ctr" anchorCtr="0"/>
          <a:p>
            <a:pPr eaLnBrk="1" hangingPunct="1"/>
            <a:r>
              <a:rPr lang="zh-CN" altLang="en-US" dirty="0"/>
              <a:t>回答本章开始问题</a:t>
            </a:r>
            <a:endParaRPr lang="zh-CN" altLang="en-US" dirty="0"/>
          </a:p>
        </p:txBody>
      </p:sp>
      <p:sp>
        <p:nvSpPr>
          <p:cNvPr id="73731" name="Rectangle 3"/>
          <p:cNvSpPr>
            <a:spLocks noGrp="1" noRot="1"/>
          </p:cNvSpPr>
          <p:nvPr>
            <p:ph idx="1"/>
          </p:nvPr>
        </p:nvSpPr>
        <p:spPr/>
        <p:txBody>
          <a:bodyPr vert="horz" wrap="square" lIns="91440" tIns="45720" rIns="91440" bIns="45720" anchor="t" anchorCtr="0"/>
          <a:p>
            <a:pPr eaLnBrk="1" hangingPunct="1">
              <a:lnSpc>
                <a:spcPct val="90000"/>
              </a:lnSpc>
            </a:pPr>
            <a:r>
              <a:rPr lang="zh-CN" altLang="en-US" dirty="0"/>
              <a:t>铜的电阻率比铝小，</a:t>
            </a:r>
            <a:r>
              <a:rPr lang="en-US" altLang="zh-CN" dirty="0"/>
              <a:t>Cu:1.7</a:t>
            </a:r>
            <a:r>
              <a:rPr lang="zh-CN" altLang="en-US" dirty="0"/>
              <a:t>微欧姆</a:t>
            </a:r>
            <a:r>
              <a:rPr lang="en-US" altLang="zh-CN" dirty="0"/>
              <a:t>/</a:t>
            </a:r>
            <a:r>
              <a:rPr lang="zh-CN" altLang="en-US" dirty="0"/>
              <a:t>厘米；</a:t>
            </a:r>
            <a:r>
              <a:rPr lang="en-US" altLang="zh-CN" dirty="0"/>
              <a:t>Al</a:t>
            </a:r>
            <a:r>
              <a:rPr lang="zh-CN" altLang="en-US" dirty="0"/>
              <a:t>：</a:t>
            </a:r>
            <a:r>
              <a:rPr lang="en-US" altLang="zh-CN" dirty="0"/>
              <a:t>3</a:t>
            </a:r>
            <a:r>
              <a:rPr lang="zh-CN" altLang="en-US" dirty="0"/>
              <a:t>微欧姆</a:t>
            </a:r>
            <a:r>
              <a:rPr lang="en-US" altLang="zh-CN" dirty="0"/>
              <a:t>/</a:t>
            </a:r>
            <a:r>
              <a:rPr lang="zh-CN" altLang="en-US" dirty="0"/>
              <a:t>厘米，在相同的线长下，铜互联的寄生电阻小，在相同的输运电流下，铜线可以更细，寄生电容更小。 因此铜互联线的延迟小（</a:t>
            </a:r>
            <a:r>
              <a:rPr lang="en-US" altLang="zh-CN" dirty="0"/>
              <a:t>RC</a:t>
            </a:r>
            <a:r>
              <a:rPr lang="zh-CN" altLang="en-US" dirty="0"/>
              <a:t>），适合高速应用；铜互连的串扰小（耦合小）</a:t>
            </a:r>
            <a:endParaRPr lang="zh-CN" altLang="en-US" dirty="0"/>
          </a:p>
          <a:p>
            <a:pPr eaLnBrk="1" hangingPunct="1">
              <a:lnSpc>
                <a:spcPct val="90000"/>
              </a:lnSpc>
            </a:pPr>
            <a:r>
              <a:rPr lang="zh-CN" altLang="en-US" dirty="0"/>
              <a:t>铜的抗电迁移率比铝小，其电迁移阀值电流为铝的</a:t>
            </a:r>
            <a:r>
              <a:rPr lang="en-US" altLang="zh-CN" dirty="0"/>
              <a:t>10</a:t>
            </a:r>
            <a:r>
              <a:rPr lang="zh-CN" altLang="en-US" dirty="0"/>
              <a:t>倍，相同线宽能承受更大的电流。</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3731">
                                            <p:txEl>
                                              <p:charRg st="0" end="111"/>
                                            </p:txEl>
                                          </p:spTgt>
                                        </p:tgtEl>
                                        <p:attrNameLst>
                                          <p:attrName>style.visibility</p:attrName>
                                        </p:attrNameLst>
                                      </p:cBhvr>
                                      <p:to>
                                        <p:strVal val="visible"/>
                                      </p:to>
                                    </p:set>
                                    <p:anim calcmode="lin" valueType="num">
                                      <p:cBhvr additive="base">
                                        <p:cTn id="7" dur="1000" fill="hold"/>
                                        <p:tgtEl>
                                          <p:spTgt spid="73731">
                                            <p:txEl>
                                              <p:charRg st="0" end="111"/>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73731">
                                            <p:txEl>
                                              <p:charRg st="0" end="11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3731">
                                            <p:txEl>
                                              <p:charRg st="111" end="151"/>
                                            </p:txEl>
                                          </p:spTgt>
                                        </p:tgtEl>
                                        <p:attrNameLst>
                                          <p:attrName>style.visibility</p:attrName>
                                        </p:attrNameLst>
                                      </p:cBhvr>
                                      <p:to>
                                        <p:strVal val="visible"/>
                                      </p:to>
                                    </p:set>
                                    <p:anim calcmode="lin" valueType="num">
                                      <p:cBhvr additive="base">
                                        <p:cTn id="13" dur="1000" fill="hold"/>
                                        <p:tgtEl>
                                          <p:spTgt spid="73731">
                                            <p:txEl>
                                              <p:charRg st="111" end="15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73731">
                                            <p:txEl>
                                              <p:charRg st="111" end="15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日期占位符 3"/>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9218"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9219"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9220" name="Rectangle 2"/>
          <p:cNvSpPr>
            <a:spLocks noGrp="1" noRot="1"/>
          </p:cNvSpPr>
          <p:nvPr>
            <p:ph type="title"/>
          </p:nvPr>
        </p:nvSpPr>
        <p:spPr/>
        <p:txBody>
          <a:bodyPr vert="horz" wrap="square" lIns="91440" tIns="45720" rIns="91440" bIns="45720" anchor="ctr" anchorCtr="0"/>
          <a:p>
            <a:pPr eaLnBrk="1" hangingPunct="1"/>
            <a:r>
              <a:rPr lang="en-US" altLang="zh-CN" dirty="0"/>
              <a:t>4.1 </a:t>
            </a:r>
            <a:r>
              <a:rPr lang="zh-CN" altLang="en-US" dirty="0"/>
              <a:t>连接焊盘</a:t>
            </a:r>
            <a:endParaRPr lang="zh-CN" altLang="en-US" dirty="0"/>
          </a:p>
        </p:txBody>
      </p:sp>
      <p:sp>
        <p:nvSpPr>
          <p:cNvPr id="9221" name="Rectangle 3"/>
          <p:cNvSpPr>
            <a:spLocks noGrp="1" noRot="1"/>
          </p:cNvSpPr>
          <p:nvPr>
            <p:ph idx="1"/>
          </p:nvPr>
        </p:nvSpPr>
        <p:spPr/>
        <p:txBody>
          <a:bodyPr vert="horz" wrap="square" lIns="91440" tIns="45720" rIns="91440" bIns="45720" anchor="t" anchorCtr="0"/>
          <a:p>
            <a:pPr eaLnBrk="1" hangingPunct="1"/>
            <a:r>
              <a:rPr lang="zh-CN" altLang="en-US" dirty="0"/>
              <a:t>连接焊盘是</a:t>
            </a:r>
            <a:r>
              <a:rPr lang="zh-CN" altLang="en-US" dirty="0">
                <a:solidFill>
                  <a:srgbClr val="FF0000"/>
                </a:solidFill>
              </a:rPr>
              <a:t>管芯</a:t>
            </a:r>
            <a:r>
              <a:rPr lang="zh-CN" altLang="en-US" dirty="0"/>
              <a:t>与</a:t>
            </a:r>
            <a:r>
              <a:rPr lang="zh-CN" altLang="en-US" dirty="0">
                <a:solidFill>
                  <a:srgbClr val="FF0000"/>
                </a:solidFill>
              </a:rPr>
              <a:t>封装管壳之间的连接界面</a:t>
            </a:r>
            <a:r>
              <a:rPr lang="zh-CN" altLang="en-US" dirty="0"/>
              <a:t>。金属线的一端键合到连接焊盘上，另一端接到引线架。如图所示</a:t>
            </a:r>
            <a:endParaRPr lang="zh-CN" altLang="en-US" dirty="0"/>
          </a:p>
          <a:p>
            <a:pPr eaLnBrk="1" hangingPunct="1">
              <a:buNone/>
            </a:pPr>
            <a:endParaRPr lang="zh-CN" altLang="en-US" dirty="0"/>
          </a:p>
          <a:p>
            <a:pPr eaLnBrk="1" hangingPunct="1">
              <a:buNone/>
            </a:pPr>
            <a:endParaRPr lang="en-US" altLang="zh-CN" dirty="0"/>
          </a:p>
        </p:txBody>
      </p:sp>
      <p:pic>
        <p:nvPicPr>
          <p:cNvPr id="9222" name="Picture 4"/>
          <p:cNvPicPr>
            <a:picLocks noChangeAspect="1"/>
          </p:cNvPicPr>
          <p:nvPr/>
        </p:nvPicPr>
        <p:blipFill>
          <a:blip r:embed="rId1"/>
          <a:srcRect l="6818"/>
          <a:stretch>
            <a:fillRect/>
          </a:stretch>
        </p:blipFill>
        <p:spPr>
          <a:xfrm>
            <a:off x="2484438" y="3573463"/>
            <a:ext cx="2951162" cy="227965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日期占位符 4"/>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10242" name="页脚占位符 5"/>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10243"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10244" name="Rectangle 2"/>
          <p:cNvSpPr>
            <a:spLocks noGrp="1" noRot="1"/>
          </p:cNvSpPr>
          <p:nvPr>
            <p:ph type="title"/>
          </p:nvPr>
        </p:nvSpPr>
        <p:spPr/>
        <p:txBody>
          <a:bodyPr vert="horz" wrap="square" lIns="91440" tIns="45720" rIns="91440" bIns="45720" anchor="ctr" anchorCtr="0"/>
          <a:p>
            <a:pPr eaLnBrk="1" hangingPunct="1"/>
            <a:r>
              <a:rPr lang="en-US" altLang="zh-CN" dirty="0"/>
              <a:t>4.1 </a:t>
            </a:r>
            <a:r>
              <a:rPr lang="zh-CN" altLang="en-US" dirty="0"/>
              <a:t>连接焊盘</a:t>
            </a:r>
            <a:endParaRPr lang="zh-CN" altLang="en-US" dirty="0"/>
          </a:p>
        </p:txBody>
      </p:sp>
      <p:sp>
        <p:nvSpPr>
          <p:cNvPr id="10245" name="Rectangle 3"/>
          <p:cNvSpPr>
            <a:spLocks noGrp="1" noRot="1"/>
          </p:cNvSpPr>
          <p:nvPr>
            <p:ph type="body" sz="half" idx="1"/>
          </p:nvPr>
        </p:nvSpPr>
        <p:spPr/>
        <p:txBody>
          <a:bodyPr vert="horz" wrap="square" lIns="91440" tIns="45720" rIns="91440" bIns="45720" anchor="t" anchorCtr="0"/>
          <a:p>
            <a:pPr eaLnBrk="1" hangingPunct="1">
              <a:lnSpc>
                <a:spcPct val="90000"/>
              </a:lnSpc>
              <a:buClr>
                <a:schemeClr val="hlink"/>
              </a:buClr>
              <a:buSzPct val="70000"/>
              <a:buFont typeface="Wingdings" panose="05000000000000000000" pitchFamily="2" charset="2"/>
            </a:pPr>
            <a:r>
              <a:rPr lang="zh-CN" altLang="en-US" sz="2400" dirty="0"/>
              <a:t>在量产的芯片中，焊盘的尺寸可能各不相等（如</a:t>
            </a:r>
            <a:r>
              <a:rPr lang="en-US" altLang="zh-CN" sz="2400" dirty="0"/>
              <a:t>75×100</a:t>
            </a:r>
            <a:r>
              <a:rPr lang="zh-CN" altLang="en-US" sz="2400" dirty="0"/>
              <a:t>、</a:t>
            </a:r>
            <a:r>
              <a:rPr lang="en-US" altLang="zh-CN" sz="2400" dirty="0"/>
              <a:t>50×75</a:t>
            </a:r>
            <a:r>
              <a:rPr lang="zh-CN" altLang="en-US" sz="2400" dirty="0"/>
              <a:t>等），这取决于制造商的设计规则。</a:t>
            </a:r>
            <a:r>
              <a:rPr lang="zh-CN" altLang="en-US" sz="2400" dirty="0">
                <a:solidFill>
                  <a:srgbClr val="FF0000"/>
                </a:solidFill>
              </a:rPr>
              <a:t>焊盘的尺寸</a:t>
            </a:r>
            <a:r>
              <a:rPr lang="zh-CN" altLang="en-US" sz="2400" dirty="0"/>
              <a:t>是</a:t>
            </a:r>
            <a:r>
              <a:rPr lang="zh-CN" altLang="en-US" sz="2400" dirty="0">
                <a:solidFill>
                  <a:srgbClr val="FF0000"/>
                </a:solidFill>
              </a:rPr>
              <a:t>版图设计中唯一不随工艺尺寸的缩小而按比例缩小</a:t>
            </a:r>
            <a:r>
              <a:rPr lang="zh-CN" altLang="en-US" sz="2400" dirty="0"/>
              <a:t>的单元。</a:t>
            </a:r>
            <a:endParaRPr lang="zh-CN" altLang="en-US" sz="2400" dirty="0"/>
          </a:p>
          <a:p>
            <a:pPr eaLnBrk="1" hangingPunct="1">
              <a:lnSpc>
                <a:spcPct val="90000"/>
              </a:lnSpc>
              <a:buClr>
                <a:schemeClr val="hlink"/>
              </a:buClr>
              <a:buSzPct val="70000"/>
              <a:buFont typeface="Wingdings" panose="05000000000000000000" pitchFamily="2" charset="2"/>
            </a:pPr>
            <a:r>
              <a:rPr lang="zh-CN" altLang="en-US" sz="2400" dirty="0"/>
              <a:t>图中是一个用</a:t>
            </a:r>
            <a:r>
              <a:rPr lang="en-US" altLang="zh-CN" sz="2400" dirty="0"/>
              <a:t>metal2</a:t>
            </a:r>
            <a:r>
              <a:rPr lang="zh-CN" altLang="en-US" sz="2400" dirty="0"/>
              <a:t>实现的连接焊盘版图，</a:t>
            </a:r>
            <a:r>
              <a:rPr lang="en-US" altLang="zh-CN" sz="2400" dirty="0"/>
              <a:t>metal2</a:t>
            </a:r>
            <a:r>
              <a:rPr lang="zh-CN" altLang="en-US" sz="2400" dirty="0"/>
              <a:t>的上层和下层都是绝缘层（一般为</a:t>
            </a:r>
            <a:r>
              <a:rPr lang="en-US" altLang="zh-CN" sz="2400" dirty="0"/>
              <a:t>SiO</a:t>
            </a:r>
            <a:r>
              <a:rPr lang="en-US" altLang="zh-CN" sz="2400" baseline="-25000" dirty="0"/>
              <a:t>2</a:t>
            </a:r>
            <a:r>
              <a:rPr lang="zh-CN" altLang="en-US" sz="2400" dirty="0"/>
              <a:t>）</a:t>
            </a:r>
            <a:endParaRPr lang="zh-CN" altLang="en-US" sz="2400" dirty="0"/>
          </a:p>
        </p:txBody>
      </p:sp>
      <p:pic>
        <p:nvPicPr>
          <p:cNvPr id="10246" name="Picture 5"/>
          <p:cNvPicPr>
            <a:picLocks noGrp="1" noRot="1" noChangeAspect="1"/>
          </p:cNvPicPr>
          <p:nvPr>
            <p:ph sz="half" idx="2"/>
          </p:nvPr>
        </p:nvPicPr>
        <p:blipFill>
          <a:blip r:embed="rId1"/>
          <a:stretch>
            <a:fillRect/>
          </a:stretch>
        </p:blipFill>
        <p:spPr>
          <a:xfrm>
            <a:off x="4572000" y="2420938"/>
            <a:ext cx="3960813" cy="2527300"/>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日期占位符 3"/>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11266"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11267"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11268" name="Rectangle 3"/>
          <p:cNvSpPr>
            <a:spLocks noGrp="1" noRot="1"/>
          </p:cNvSpPr>
          <p:nvPr>
            <p:ph idx="1"/>
          </p:nvPr>
        </p:nvSpPr>
        <p:spPr>
          <a:xfrm>
            <a:off x="323850" y="1773238"/>
            <a:ext cx="8540750" cy="3886200"/>
          </a:xfrm>
        </p:spPr>
        <p:txBody>
          <a:bodyPr vert="horz" wrap="square" lIns="91440" tIns="45720" rIns="91440" bIns="45720" anchor="t" anchorCtr="0"/>
          <a:p>
            <a:pPr eaLnBrk="1" hangingPunct="1"/>
            <a:r>
              <a:rPr lang="zh-CN" altLang="en-US" sz="2800" dirty="0">
                <a:solidFill>
                  <a:srgbClr val="FF0000"/>
                </a:solidFill>
              </a:rPr>
              <a:t>管芯的最顶端的绝缘层</a:t>
            </a:r>
            <a:r>
              <a:rPr lang="zh-CN" altLang="en-US" sz="2800" dirty="0"/>
              <a:t>又被称为钝化层。钝化层可以保护芯片，防止沾污。连接焊盘的开口被称为钝化层的切口。为了在覆盖</a:t>
            </a:r>
            <a:r>
              <a:rPr lang="en-US" altLang="zh-CN" sz="2800" dirty="0"/>
              <a:t>metal2</a:t>
            </a:r>
            <a:r>
              <a:rPr lang="zh-CN" altLang="en-US" sz="2800" dirty="0"/>
              <a:t>的玻璃（绝缘层上）定义切口，采用了</a:t>
            </a:r>
            <a:r>
              <a:rPr lang="en-US" altLang="zh-CN" sz="2800" dirty="0"/>
              <a:t>overglass(OVGL)</a:t>
            </a:r>
            <a:r>
              <a:rPr lang="zh-CN" altLang="en-US" sz="2800" dirty="0"/>
              <a:t>层。如下图</a:t>
            </a:r>
            <a:endParaRPr lang="zh-CN" altLang="en-US" sz="2800" dirty="0"/>
          </a:p>
          <a:p>
            <a:pPr eaLnBrk="1" hangingPunct="1"/>
            <a:endParaRPr lang="en-US" altLang="zh-CN" sz="2800" dirty="0"/>
          </a:p>
        </p:txBody>
      </p:sp>
      <p:pic>
        <p:nvPicPr>
          <p:cNvPr id="11269" name="Picture 4"/>
          <p:cNvPicPr>
            <a:picLocks noChangeAspect="1"/>
          </p:cNvPicPr>
          <p:nvPr/>
        </p:nvPicPr>
        <p:blipFill>
          <a:blip r:embed="rId1"/>
          <a:stretch>
            <a:fillRect/>
          </a:stretch>
        </p:blipFill>
        <p:spPr>
          <a:xfrm>
            <a:off x="2339975" y="3644900"/>
            <a:ext cx="3887788" cy="2400300"/>
          </a:xfrm>
          <a:prstGeom prst="rect">
            <a:avLst/>
          </a:prstGeom>
          <a:noFill/>
          <a:ln w="9525">
            <a:noFill/>
          </a:ln>
        </p:spPr>
      </p:pic>
      <p:sp>
        <p:nvSpPr>
          <p:cNvPr id="11270" name="Rectangle 2"/>
          <p:cNvSpPr>
            <a:spLocks noGrp="1" noRot="1"/>
          </p:cNvSpPr>
          <p:nvPr>
            <p:ph type="title"/>
          </p:nvPr>
        </p:nvSpPr>
        <p:spPr>
          <a:xfrm>
            <a:off x="323850" y="333375"/>
            <a:ext cx="8540750" cy="989013"/>
          </a:xfrm>
        </p:spPr>
        <p:txBody>
          <a:bodyPr vert="horz" wrap="square" lIns="91440" tIns="45720" rIns="91440" bIns="45720" anchor="ctr" anchorCtr="0"/>
          <a:p>
            <a:pPr eaLnBrk="1" hangingPunct="1"/>
            <a:r>
              <a:rPr lang="en-US" altLang="zh-CN" dirty="0"/>
              <a:t>4.1 </a:t>
            </a:r>
            <a:r>
              <a:rPr lang="zh-CN" altLang="en-US" dirty="0"/>
              <a:t>连接焊盘</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日期占位符 3"/>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12290"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12291"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12292" name="Rectangle 3"/>
          <p:cNvSpPr>
            <a:spLocks noGrp="1" noRot="1"/>
          </p:cNvSpPr>
          <p:nvPr>
            <p:ph idx="1"/>
          </p:nvPr>
        </p:nvSpPr>
        <p:spPr>
          <a:xfrm>
            <a:off x="250825" y="1700213"/>
            <a:ext cx="8540750" cy="3886200"/>
          </a:xfrm>
        </p:spPr>
        <p:txBody>
          <a:bodyPr vert="horz" wrap="square" lIns="91440" tIns="45720" rIns="91440" bIns="45720" anchor="t" anchorCtr="0"/>
          <a:p>
            <a:pPr eaLnBrk="1" hangingPunct="1"/>
            <a:r>
              <a:rPr lang="zh-CN" altLang="en-US" sz="2800" dirty="0"/>
              <a:t>上图中</a:t>
            </a:r>
            <a:r>
              <a:rPr lang="en-US" altLang="zh-CN" sz="2800" dirty="0"/>
              <a:t>metal2(</a:t>
            </a:r>
            <a:r>
              <a:rPr lang="zh-CN" altLang="en-US" sz="2800" dirty="0"/>
              <a:t>连接焊盘）到衬底（等电位的平面）之间构成了寄生电容。为了在芯片外得到电路的输出信号，</a:t>
            </a:r>
            <a:r>
              <a:rPr lang="zh-CN" altLang="en-US" sz="2800" dirty="0">
                <a:solidFill>
                  <a:srgbClr val="FF0000"/>
                </a:solidFill>
              </a:rPr>
              <a:t>必须驱动金属到衬底的电容</a:t>
            </a:r>
            <a:r>
              <a:rPr lang="zh-CN" altLang="en-US" sz="2800" dirty="0"/>
              <a:t>。</a:t>
            </a:r>
            <a:endParaRPr lang="zh-CN" altLang="en-US" sz="2800" dirty="0"/>
          </a:p>
          <a:p>
            <a:pPr eaLnBrk="1" hangingPunct="1"/>
            <a:r>
              <a:rPr lang="zh-CN" altLang="en-US" sz="2800" dirty="0"/>
              <a:t>由于电容器边缘对下极板 的临近效应，产生了边缘（周边）电容。</a:t>
            </a:r>
            <a:endParaRPr lang="zh-CN" altLang="en-US" sz="2800" dirty="0"/>
          </a:p>
          <a:p>
            <a:pPr eaLnBrk="1" hangingPunct="1"/>
            <a:r>
              <a:rPr lang="zh-CN" altLang="en-US" sz="2800" dirty="0"/>
              <a:t>连接焊盘相关的</a:t>
            </a:r>
            <a:r>
              <a:rPr lang="zh-CN" altLang="en-US" sz="2800" dirty="0">
                <a:solidFill>
                  <a:srgbClr val="FF0000"/>
                </a:solidFill>
              </a:rPr>
              <a:t>寄生电容值是平板电容</a:t>
            </a:r>
            <a:r>
              <a:rPr lang="en-US" altLang="zh-CN" sz="2800" dirty="0">
                <a:solidFill>
                  <a:srgbClr val="FF0000"/>
                </a:solidFill>
              </a:rPr>
              <a:t>C</a:t>
            </a:r>
            <a:r>
              <a:rPr lang="en-US" altLang="zh-CN" sz="2800" baseline="-25000" dirty="0">
                <a:solidFill>
                  <a:srgbClr val="FF0000"/>
                </a:solidFill>
              </a:rPr>
              <a:t>plate</a:t>
            </a:r>
            <a:r>
              <a:rPr lang="zh-CN" altLang="en-US" sz="2800" dirty="0">
                <a:solidFill>
                  <a:srgbClr val="FF0000"/>
                </a:solidFill>
              </a:rPr>
              <a:t>和边缘电容</a:t>
            </a:r>
            <a:r>
              <a:rPr lang="en-US" altLang="zh-CN" sz="2800" dirty="0">
                <a:solidFill>
                  <a:srgbClr val="FF0000"/>
                </a:solidFill>
              </a:rPr>
              <a:t>C</a:t>
            </a:r>
            <a:r>
              <a:rPr lang="en-US" altLang="zh-CN" sz="2800" baseline="-25000" dirty="0">
                <a:solidFill>
                  <a:srgbClr val="FF0000"/>
                </a:solidFill>
              </a:rPr>
              <a:t>fringe</a:t>
            </a:r>
            <a:r>
              <a:rPr lang="zh-CN" altLang="en-US" sz="2800" dirty="0">
                <a:solidFill>
                  <a:srgbClr val="FF0000"/>
                </a:solidFill>
              </a:rPr>
              <a:t>的总和</a:t>
            </a:r>
            <a:r>
              <a:rPr lang="zh-CN" altLang="en-US" sz="2800" dirty="0"/>
              <a:t>。</a:t>
            </a:r>
            <a:r>
              <a:rPr lang="en-US" altLang="zh-CN" sz="2800" dirty="0"/>
              <a:t>C</a:t>
            </a:r>
            <a:r>
              <a:rPr lang="en-US" altLang="zh-CN" sz="2800" baseline="-25000" dirty="0"/>
              <a:t>pad,m2-sub</a:t>
            </a:r>
            <a:r>
              <a:rPr lang="en-US" altLang="zh-CN" sz="2800" dirty="0"/>
              <a:t>=</a:t>
            </a:r>
            <a:r>
              <a:rPr lang="zh-CN" altLang="en-US" sz="2800" dirty="0"/>
              <a:t>面积*</a:t>
            </a:r>
            <a:r>
              <a:rPr lang="en-US" altLang="zh-CN" sz="2800" dirty="0"/>
              <a:t>C</a:t>
            </a:r>
            <a:r>
              <a:rPr lang="en-US" altLang="zh-CN" sz="2800" baseline="-25000" dirty="0"/>
              <a:t>plate</a:t>
            </a:r>
            <a:r>
              <a:rPr lang="en-US" altLang="zh-CN" sz="2800" dirty="0"/>
              <a:t>+</a:t>
            </a:r>
            <a:r>
              <a:rPr lang="zh-CN" altLang="en-US" sz="2800" dirty="0"/>
              <a:t>周长*</a:t>
            </a:r>
            <a:r>
              <a:rPr lang="en-US" altLang="zh-CN" sz="2800" dirty="0"/>
              <a:t>C</a:t>
            </a:r>
            <a:r>
              <a:rPr lang="en-US" altLang="zh-CN" sz="2800" baseline="-25000" dirty="0"/>
              <a:t>fringe</a:t>
            </a:r>
            <a:endParaRPr lang="en-US" altLang="zh-CN" sz="2800" baseline="-25000" dirty="0"/>
          </a:p>
        </p:txBody>
      </p:sp>
      <p:pic>
        <p:nvPicPr>
          <p:cNvPr id="12293" name="Picture 4" descr="照片xxx1 585"/>
          <p:cNvPicPr>
            <a:picLocks noChangeAspect="1"/>
          </p:cNvPicPr>
          <p:nvPr/>
        </p:nvPicPr>
        <p:blipFill>
          <a:blip r:embed="rId1"/>
          <a:srcRect l="35582" t="20000" r="18317" b="55205"/>
          <a:stretch>
            <a:fillRect/>
          </a:stretch>
        </p:blipFill>
        <p:spPr>
          <a:xfrm>
            <a:off x="5940425" y="5013325"/>
            <a:ext cx="2195513" cy="1647825"/>
          </a:xfrm>
          <a:prstGeom prst="rect">
            <a:avLst/>
          </a:prstGeom>
          <a:noFill/>
          <a:ln w="9525">
            <a:noFill/>
          </a:ln>
        </p:spPr>
      </p:pic>
      <p:sp>
        <p:nvSpPr>
          <p:cNvPr id="12294" name="AutoShape 7"/>
          <p:cNvSpPr/>
          <p:nvPr/>
        </p:nvSpPr>
        <p:spPr>
          <a:xfrm>
            <a:off x="1908175" y="5373688"/>
            <a:ext cx="1800225" cy="1079500"/>
          </a:xfrm>
          <a:prstGeom prst="cloudCallout">
            <a:avLst>
              <a:gd name="adj1" fmla="val 193741"/>
              <a:gd name="adj2" fmla="val -5736"/>
            </a:avLst>
          </a:prstGeom>
          <a:solidFill>
            <a:schemeClr val="accent1"/>
          </a:solidFill>
          <a:ln w="9525" cap="flat" cmpd="sng">
            <a:solidFill>
              <a:schemeClr val="tx1"/>
            </a:solidFill>
            <a:prstDash val="solid"/>
            <a:round/>
            <a:headEnd type="none" w="med" len="med"/>
            <a:tailEnd type="none" w="med" len="med"/>
          </a:ln>
        </p:spPr>
        <p:txBody>
          <a:bodyPr anchor="t" anchorCtr="0"/>
          <a:p>
            <a:pPr algn="ctr">
              <a:buSzTx/>
            </a:pPr>
            <a:r>
              <a:rPr lang="zh-CN" altLang="en-US" dirty="0">
                <a:latin typeface="Arial" panose="020B0604020202020204" pitchFamily="34" charset="0"/>
                <a:ea typeface="宋体" panose="02010600030101010101" pitchFamily="2" charset="-122"/>
              </a:rPr>
              <a:t>边缘电容</a:t>
            </a:r>
            <a:endParaRPr lang="zh-CN" altLang="en-US" dirty="0">
              <a:latin typeface="Arial" panose="020B0604020202020204" pitchFamily="34" charset="0"/>
              <a:ea typeface="宋体" panose="02010600030101010101" pitchFamily="2" charset="-122"/>
            </a:endParaRPr>
          </a:p>
        </p:txBody>
      </p:sp>
      <p:sp>
        <p:nvSpPr>
          <p:cNvPr id="12295" name="Rectangle 2"/>
          <p:cNvSpPr>
            <a:spLocks noGrp="1" noRot="1"/>
          </p:cNvSpPr>
          <p:nvPr>
            <p:ph type="title"/>
          </p:nvPr>
        </p:nvSpPr>
        <p:spPr>
          <a:xfrm>
            <a:off x="323850" y="333375"/>
            <a:ext cx="8540750" cy="989013"/>
          </a:xfrm>
        </p:spPr>
        <p:txBody>
          <a:bodyPr vert="horz" wrap="square" lIns="91440" tIns="45720" rIns="91440" bIns="45720" anchor="ctr" anchorCtr="0"/>
          <a:p>
            <a:pPr eaLnBrk="1" hangingPunct="1"/>
            <a:r>
              <a:rPr lang="en-US" altLang="zh-CN" dirty="0"/>
              <a:t>4.1 </a:t>
            </a:r>
            <a:r>
              <a:rPr lang="zh-CN" altLang="en-US" dirty="0"/>
              <a:t>连接焊盘</a:t>
            </a:r>
            <a:endParaRPr lang="zh-CN" altLang="en-US" dirty="0"/>
          </a:p>
        </p:txBody>
      </p:sp>
      <p:sp>
        <p:nvSpPr>
          <p:cNvPr id="10" name="内容占位符 2"/>
          <p:cNvSpPr txBox="1"/>
          <p:nvPr/>
        </p:nvSpPr>
        <p:spPr bwMode="auto">
          <a:xfrm>
            <a:off x="250825" y="1184275"/>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0" i="0" u="none" strike="noStrike" kern="1200" cap="none" spc="0" normalizeH="0" baseline="0" noProof="0" dirty="0">
                <a:ln>
                  <a:noFill/>
                </a:ln>
                <a:solidFill>
                  <a:schemeClr val="tx2"/>
                </a:solidFill>
                <a:effectLst/>
                <a:uLnTx/>
                <a:uFillTx/>
                <a:latin typeface="+mn-lt"/>
                <a:ea typeface="+mn-ea"/>
                <a:cs typeface="+mn-cs"/>
              </a:rPr>
              <a:t>金属到衬底的电容</a:t>
            </a:r>
            <a:endParaRPr kumimoji="0" lang="zh-CN" altLang="en-US" sz="32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日期占位符 3"/>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13314"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13315"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13316" name="Rectangle 3"/>
          <p:cNvSpPr>
            <a:spLocks noGrp="1" noRot="1"/>
          </p:cNvSpPr>
          <p:nvPr>
            <p:ph idx="1"/>
          </p:nvPr>
        </p:nvSpPr>
        <p:spPr/>
        <p:txBody>
          <a:bodyPr vert="horz" wrap="square" lIns="91440" tIns="45720" rIns="91440" bIns="45720" anchor="t" anchorCtr="0"/>
          <a:p>
            <a:pPr eaLnBrk="1" hangingPunct="1"/>
            <a:endParaRPr lang="zh-CN" altLang="zh-CN" dirty="0"/>
          </a:p>
        </p:txBody>
      </p:sp>
      <p:pic>
        <p:nvPicPr>
          <p:cNvPr id="13317" name="Picture 4"/>
          <p:cNvPicPr>
            <a:picLocks noChangeAspect="1"/>
          </p:cNvPicPr>
          <p:nvPr/>
        </p:nvPicPr>
        <p:blipFill>
          <a:blip r:embed="rId1"/>
          <a:stretch>
            <a:fillRect/>
          </a:stretch>
        </p:blipFill>
        <p:spPr>
          <a:xfrm>
            <a:off x="395288" y="2133600"/>
            <a:ext cx="7373937" cy="3702050"/>
          </a:xfrm>
          <a:prstGeom prst="rect">
            <a:avLst/>
          </a:prstGeom>
          <a:noFill/>
          <a:ln w="9525">
            <a:noFill/>
          </a:ln>
        </p:spPr>
      </p:pic>
      <p:sp>
        <p:nvSpPr>
          <p:cNvPr id="13318" name="Rectangle 2"/>
          <p:cNvSpPr>
            <a:spLocks noGrp="1" noRot="1"/>
          </p:cNvSpPr>
          <p:nvPr>
            <p:ph type="title"/>
          </p:nvPr>
        </p:nvSpPr>
        <p:spPr>
          <a:xfrm>
            <a:off x="323850" y="333375"/>
            <a:ext cx="8540750" cy="989013"/>
          </a:xfrm>
        </p:spPr>
        <p:txBody>
          <a:bodyPr vert="horz" wrap="square" lIns="91440" tIns="45720" rIns="91440" bIns="45720" anchor="ctr" anchorCtr="0"/>
          <a:p>
            <a:pPr eaLnBrk="1" hangingPunct="1"/>
            <a:r>
              <a:rPr lang="en-US" altLang="zh-CN" dirty="0"/>
              <a:t>4.1 </a:t>
            </a:r>
            <a:r>
              <a:rPr lang="zh-CN" altLang="en-US" dirty="0"/>
              <a:t>连接焊盘</a:t>
            </a:r>
            <a:endParaRPr lang="zh-CN" altLang="en-US" dirty="0"/>
          </a:p>
        </p:txBody>
      </p:sp>
      <p:sp>
        <p:nvSpPr>
          <p:cNvPr id="9" name="内容占位符 2"/>
          <p:cNvSpPr txBox="1"/>
          <p:nvPr/>
        </p:nvSpPr>
        <p:spPr bwMode="auto">
          <a:xfrm>
            <a:off x="250825" y="1184275"/>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en-US" altLang="zh-CN" sz="3200" b="0" i="0" u="none" strike="noStrike" kern="1200" cap="none" spc="0" normalizeH="0" baseline="0" noProof="0" dirty="0">
                <a:ln>
                  <a:noFill/>
                </a:ln>
                <a:solidFill>
                  <a:schemeClr val="tx2"/>
                </a:solidFill>
                <a:effectLst/>
                <a:uLnTx/>
                <a:uFillTx/>
                <a:latin typeface="+mn-lt"/>
                <a:ea typeface="+mn-ea"/>
                <a:cs typeface="+mn-cs"/>
              </a:rPr>
              <a:t>CMOS</a:t>
            </a:r>
            <a:r>
              <a:rPr kumimoji="0" lang="zh-CN" altLang="en-US" sz="3200" b="0" i="0" u="none" strike="noStrike" kern="1200" cap="none" spc="0" normalizeH="0" baseline="0" noProof="0" dirty="0">
                <a:ln>
                  <a:noFill/>
                </a:ln>
                <a:solidFill>
                  <a:schemeClr val="tx2"/>
                </a:solidFill>
                <a:effectLst/>
                <a:uLnTx/>
                <a:uFillTx/>
                <a:latin typeface="+mn-lt"/>
                <a:ea typeface="+mn-ea"/>
                <a:cs typeface="+mn-cs"/>
              </a:rPr>
              <a:t>工艺中寄生电容的典型值</a:t>
            </a:r>
            <a:endParaRPr kumimoji="0" lang="zh-CN" altLang="en-US" sz="32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日期占位符 3"/>
          <p:cNvSpPr>
            <a:spLocks noGrp="1"/>
          </p:cNvSpPr>
          <p:nvPr>
            <p:ph type="dt" sz="half" idx="10"/>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buSzTx/>
            </a:pPr>
            <a:fld id="{BB962C8B-B14F-4D97-AF65-F5344CB8AC3E}" type="datetime1">
              <a:rPr lang="zh-CN" altLang="en-US" sz="1400" dirty="0"/>
            </a:fld>
            <a:endParaRPr lang="zh-CN" altLang="en-US" sz="1400" dirty="0"/>
          </a:p>
        </p:txBody>
      </p:sp>
      <p:sp>
        <p:nvSpPr>
          <p:cNvPr id="14338" name="页脚占位符 4"/>
          <p:cNvSpPr>
            <a:spLocks noGrp="1"/>
          </p:cNvSpPr>
          <p:nvPr>
            <p:ph type="ftr" sz="quarter" idx="11"/>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buSzTx/>
            </a:pPr>
            <a:r>
              <a:rPr lang="en-US" altLang="zh-CN" sz="1400" dirty="0"/>
              <a:t>CMOS</a:t>
            </a:r>
            <a:r>
              <a:rPr lang="zh-CN" altLang="en-US" sz="1400" dirty="0"/>
              <a:t>集成电路原理与设计</a:t>
            </a:r>
            <a:endParaRPr lang="en-US" altLang="zh-CN" sz="1400" dirty="0"/>
          </a:p>
        </p:txBody>
      </p:sp>
      <p:sp>
        <p:nvSpPr>
          <p:cNvPr id="14339" name="灯片编号占位符 5"/>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400" dirty="0"/>
            </a:fld>
            <a:endParaRPr lang="en-US" altLang="zh-CN" sz="1400" dirty="0"/>
          </a:p>
        </p:txBody>
      </p:sp>
      <p:sp>
        <p:nvSpPr>
          <p:cNvPr id="14340" name="Rectangle 3"/>
          <p:cNvSpPr>
            <a:spLocks noGrp="1" noRot="1"/>
          </p:cNvSpPr>
          <p:nvPr>
            <p:ph idx="1"/>
          </p:nvPr>
        </p:nvSpPr>
        <p:spPr/>
        <p:txBody>
          <a:bodyPr vert="horz" wrap="square" lIns="91440" tIns="45720" rIns="91440" bIns="45720" anchor="t" anchorCtr="0"/>
          <a:p>
            <a:pPr eaLnBrk="1" hangingPunct="1"/>
            <a:r>
              <a:rPr lang="zh-CN" altLang="en-US" dirty="0"/>
              <a:t>在版图设计工具的设置中，可能还有称之为</a:t>
            </a:r>
            <a:r>
              <a:rPr lang="en-US" altLang="zh-CN" dirty="0"/>
              <a:t>PAD</a:t>
            </a:r>
            <a:r>
              <a:rPr lang="zh-CN" altLang="en-US" dirty="0"/>
              <a:t>的层。</a:t>
            </a:r>
            <a:r>
              <a:rPr lang="en-US" altLang="zh-CN" dirty="0">
                <a:solidFill>
                  <a:srgbClr val="FF0000"/>
                </a:solidFill>
              </a:rPr>
              <a:t>PAD</a:t>
            </a:r>
            <a:r>
              <a:rPr lang="zh-CN" altLang="en-US" dirty="0"/>
              <a:t>通常被</a:t>
            </a:r>
            <a:r>
              <a:rPr lang="zh-CN" altLang="en-US" dirty="0">
                <a:solidFill>
                  <a:srgbClr val="FF0000"/>
                </a:solidFill>
              </a:rPr>
              <a:t>用来给压焊机标注焊点的位置</a:t>
            </a:r>
            <a:r>
              <a:rPr lang="zh-CN" altLang="en-US" dirty="0"/>
              <a:t>。</a:t>
            </a:r>
            <a:endParaRPr lang="zh-CN" altLang="en-US" dirty="0"/>
          </a:p>
          <a:p>
            <a:pPr eaLnBrk="1" hangingPunct="1"/>
            <a:r>
              <a:rPr lang="zh-CN" altLang="en-US" dirty="0"/>
              <a:t>在绝大多数现代的</a:t>
            </a:r>
            <a:r>
              <a:rPr lang="en-US" altLang="zh-CN" dirty="0"/>
              <a:t>CMOS</a:t>
            </a:r>
            <a:r>
              <a:rPr lang="zh-CN" altLang="en-US" dirty="0"/>
              <a:t>工艺中，会采用超过</a:t>
            </a:r>
            <a:r>
              <a:rPr lang="en-US" altLang="zh-CN" dirty="0"/>
              <a:t>2</a:t>
            </a:r>
            <a:r>
              <a:rPr lang="zh-CN" altLang="en-US" dirty="0"/>
              <a:t>层的金属。</a:t>
            </a:r>
            <a:r>
              <a:rPr lang="zh-CN" altLang="en-US" dirty="0">
                <a:solidFill>
                  <a:srgbClr val="FF0000"/>
                </a:solidFill>
              </a:rPr>
              <a:t>顶层金属（</a:t>
            </a:r>
            <a:r>
              <a:rPr lang="zh-CN" altLang="en-US" dirty="0"/>
              <a:t>如</a:t>
            </a:r>
            <a:r>
              <a:rPr lang="en-US" altLang="zh-CN" dirty="0"/>
              <a:t>5</a:t>
            </a:r>
            <a:r>
              <a:rPr lang="zh-CN" altLang="en-US" dirty="0"/>
              <a:t>层金属工艺中的第</a:t>
            </a:r>
            <a:r>
              <a:rPr lang="en-US" altLang="zh-CN" dirty="0"/>
              <a:t>5</a:t>
            </a:r>
            <a:r>
              <a:rPr lang="zh-CN" altLang="en-US" dirty="0"/>
              <a:t>层，即</a:t>
            </a:r>
            <a:r>
              <a:rPr lang="en-US" altLang="zh-CN" dirty="0"/>
              <a:t>metal5)</a:t>
            </a:r>
            <a:r>
              <a:rPr lang="zh-CN" altLang="en-US" dirty="0"/>
              <a:t>就是焊线要连接的层。</a:t>
            </a:r>
            <a:endParaRPr lang="zh-CN" altLang="en-US" dirty="0"/>
          </a:p>
          <a:p>
            <a:pPr eaLnBrk="1" hangingPunct="1"/>
            <a:r>
              <a:rPr lang="zh-CN" altLang="en-US" dirty="0"/>
              <a:t>注：本章采用的</a:t>
            </a:r>
            <a:r>
              <a:rPr lang="en-US" altLang="zh-CN" dirty="0"/>
              <a:t>CMOS</a:t>
            </a:r>
            <a:r>
              <a:rPr lang="zh-CN" altLang="en-US" dirty="0"/>
              <a:t>工艺只使用的</a:t>
            </a:r>
            <a:r>
              <a:rPr lang="en-US" altLang="zh-CN" dirty="0"/>
              <a:t>2</a:t>
            </a:r>
            <a:r>
              <a:rPr lang="zh-CN" altLang="en-US" dirty="0"/>
              <a:t>层金属。</a:t>
            </a:r>
            <a:endParaRPr lang="zh-CN" altLang="en-US" dirty="0"/>
          </a:p>
          <a:p>
            <a:pPr eaLnBrk="1" hangingPunct="1"/>
            <a:endParaRPr lang="zh-CN" altLang="en-US" dirty="0"/>
          </a:p>
          <a:p>
            <a:pPr eaLnBrk="1" hangingPunct="1"/>
            <a:endParaRPr lang="en-US" altLang="zh-CN" dirty="0"/>
          </a:p>
        </p:txBody>
      </p:sp>
      <p:sp>
        <p:nvSpPr>
          <p:cNvPr id="14341" name="Rectangle 2"/>
          <p:cNvSpPr>
            <a:spLocks noGrp="1" noRot="1"/>
          </p:cNvSpPr>
          <p:nvPr>
            <p:ph type="title"/>
          </p:nvPr>
        </p:nvSpPr>
        <p:spPr>
          <a:xfrm>
            <a:off x="323850" y="333375"/>
            <a:ext cx="8540750" cy="989013"/>
          </a:xfrm>
        </p:spPr>
        <p:txBody>
          <a:bodyPr vert="horz" wrap="square" lIns="91440" tIns="45720" rIns="91440" bIns="45720" anchor="ctr" anchorCtr="0"/>
          <a:p>
            <a:pPr eaLnBrk="1" hangingPunct="1"/>
            <a:r>
              <a:rPr lang="en-US" altLang="zh-CN" dirty="0"/>
              <a:t>4.1 </a:t>
            </a:r>
            <a:r>
              <a:rPr lang="zh-CN" altLang="en-US" dirty="0"/>
              <a:t>连接焊盘</a:t>
            </a:r>
            <a:endParaRPr lang="zh-CN" altLang="en-US" dirty="0"/>
          </a:p>
        </p:txBody>
      </p:sp>
      <p:sp>
        <p:nvSpPr>
          <p:cNvPr id="9" name="内容占位符 2"/>
          <p:cNvSpPr txBox="1"/>
          <p:nvPr/>
        </p:nvSpPr>
        <p:spPr bwMode="auto">
          <a:xfrm>
            <a:off x="250825" y="1184275"/>
            <a:ext cx="8540750"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u"/>
              <a:defRPr/>
            </a:pPr>
            <a:r>
              <a:rPr kumimoji="0" lang="zh-CN" altLang="en-US" sz="3200" b="0" i="0" u="none" strike="noStrike" kern="1200" cap="none" spc="0" normalizeH="0" baseline="0" noProof="0" dirty="0" smtClean="0">
                <a:ln>
                  <a:noFill/>
                </a:ln>
                <a:solidFill>
                  <a:schemeClr val="tx2"/>
                </a:solidFill>
                <a:effectLst/>
                <a:uLnTx/>
                <a:uFillTx/>
                <a:latin typeface="+mn-lt"/>
                <a:ea typeface="+mn-ea"/>
                <a:cs typeface="+mn-cs"/>
              </a:rPr>
              <a:t>连接焊盘注意事项</a:t>
            </a:r>
            <a:endParaRPr kumimoji="0" lang="zh-CN" altLang="en-US" sz="3200" b="0"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r>
              <a:rPr kumimoji="0" lang="en-US" altLang="zh-CN" sz="3200" b="0" i="0" u="none" strike="noStrike" kern="1200" cap="none" spc="0" normalizeH="0" baseline="0" noProof="0" dirty="0" smtClean="0">
                <a:ln>
                  <a:noFill/>
                </a:ln>
                <a:solidFill>
                  <a:srgbClr val="00B050"/>
                </a:solidFill>
                <a:effectLst/>
                <a:uLnTx/>
                <a:uFillTx/>
                <a:latin typeface="+mn-lt"/>
                <a:ea typeface="+mn-ea"/>
                <a:cs typeface="+mn-cs"/>
              </a:rPr>
              <a:t> </a:t>
            </a:r>
            <a:endParaRPr kumimoji="0" lang="zh-CN" altLang="en-US" sz="3200" b="0"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tags/tag1.xml><?xml version="1.0" encoding="utf-8"?>
<p:tagLst xmlns:p="http://schemas.openxmlformats.org/presentationml/2006/main">
  <p:tag name="commondata" val="eyJoZGlkIjoiMzlkNDE1OTExZmQ4ZGVlODY2NDBiOTIxNmJhMjliMzMifQ=="/>
</p:tagLst>
</file>

<file path=ppt/theme/theme1.xml><?xml version="1.0" encoding="utf-8"?>
<a:theme xmlns:a="http://schemas.openxmlformats.org/drawingml/2006/main" name="古瓶荷花">
  <a:themeElements>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fontScheme name="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CDESIGNK</Template>
  <TotalTime>0</TotalTime>
  <Words>4047</Words>
  <Application>WPS 演示</Application>
  <PresentationFormat>全屏显示(4:3)</PresentationFormat>
  <Paragraphs>381</Paragraphs>
  <Slides>31</Slides>
  <Notes>1</Notes>
  <HiddenSlides>0</HiddenSlides>
  <MMClips>0</MMClips>
  <ScaleCrop>false</ScaleCrop>
  <HeadingPairs>
    <vt:vector size="8" baseType="variant">
      <vt:variant>
        <vt:lpstr>已用的字体</vt:lpstr>
      </vt:variant>
      <vt:variant>
        <vt:i4>6</vt:i4>
      </vt:variant>
      <vt:variant>
        <vt:lpstr>主题</vt:lpstr>
      </vt:variant>
      <vt:variant>
        <vt:i4>2</vt:i4>
      </vt:variant>
      <vt:variant>
        <vt:lpstr>嵌入 OLE 服务器</vt:lpstr>
      </vt:variant>
      <vt:variant>
        <vt:i4>7</vt:i4>
      </vt:variant>
      <vt:variant>
        <vt:lpstr>幻灯片标题</vt:lpstr>
      </vt:variant>
      <vt:variant>
        <vt:i4>31</vt:i4>
      </vt:variant>
    </vt:vector>
  </HeadingPairs>
  <TitlesOfParts>
    <vt:vector size="46" baseType="lpstr">
      <vt:lpstr>Arial</vt:lpstr>
      <vt:lpstr>宋体</vt:lpstr>
      <vt:lpstr>Wingdings</vt:lpstr>
      <vt:lpstr>微软雅黑</vt:lpstr>
      <vt:lpstr>Arial Unicode MS</vt:lpstr>
      <vt:lpstr>Verdana</vt:lpstr>
      <vt:lpstr>古瓶荷花</vt:lpstr>
      <vt:lpstr>自定义设计方案</vt:lpstr>
      <vt:lpstr>Equation.DSMT4</vt:lpstr>
      <vt:lpstr>Equation.DSMT4</vt:lpstr>
      <vt:lpstr>Equation.DSMT4</vt:lpstr>
      <vt:lpstr>Equation.DSMT4</vt:lpstr>
      <vt:lpstr>Equation.DSMT4</vt:lpstr>
      <vt:lpstr>Equation.DSMT4</vt:lpstr>
      <vt:lpstr>Equation.DSMT4</vt:lpstr>
      <vt:lpstr>第4章 金属层</vt:lpstr>
      <vt:lpstr>本章提要</vt:lpstr>
      <vt:lpstr>金属层</vt:lpstr>
      <vt:lpstr>4.1 连接焊盘</vt:lpstr>
      <vt:lpstr>4.1 连接焊盘</vt:lpstr>
      <vt:lpstr>4.1 连接焊盘</vt:lpstr>
      <vt:lpstr>4.1 连接焊盘</vt:lpstr>
      <vt:lpstr>4.1 连接焊盘</vt:lpstr>
      <vt:lpstr>4.1 连接焊盘</vt:lpstr>
      <vt:lpstr>4.1 连接焊盘</vt:lpstr>
      <vt:lpstr>4.2 金属层相关的寄生器件</vt:lpstr>
      <vt:lpstr>4.2 金属层相关的寄生器件</vt:lpstr>
      <vt:lpstr>4.2 金属层相关的寄生器件</vt:lpstr>
      <vt:lpstr>4.2 金属层相关的寄生器件</vt:lpstr>
      <vt:lpstr>4.2 金属层相关的寄生器件</vt:lpstr>
      <vt:lpstr>4.3 电流运载极限</vt:lpstr>
      <vt:lpstr>4.3 电流运载极限</vt:lpstr>
      <vt:lpstr>4.3 电流运载极限</vt:lpstr>
      <vt:lpstr>4.3 电流运载极限</vt:lpstr>
      <vt:lpstr>4.3 电流运载极限</vt:lpstr>
      <vt:lpstr>4.3 电流运载极限</vt:lpstr>
      <vt:lpstr>4.4 串扰</vt:lpstr>
      <vt:lpstr>4.4 串扰</vt:lpstr>
      <vt:lpstr>4.5 地电位上跳</vt:lpstr>
      <vt:lpstr>4.5 地电位上跳</vt:lpstr>
      <vt:lpstr>4.5 地电位上跳</vt:lpstr>
      <vt:lpstr>4.5 地电位上跳</vt:lpstr>
      <vt:lpstr>4.5 地电位上跳</vt:lpstr>
      <vt:lpstr>4.5 地电位上跳</vt:lpstr>
      <vt:lpstr>4.5 地电位上跳</vt:lpstr>
      <vt:lpstr>回答本章开始问题</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Ying Ruan</dc:creator>
  <cp:lastModifiedBy>defaulblank</cp:lastModifiedBy>
  <cp:revision>52</cp:revision>
  <dcterms:created xsi:type="dcterms:W3CDTF">2009-03-05T13:59:00Z</dcterms:created>
  <dcterms:modified xsi:type="dcterms:W3CDTF">2024-03-11T01:28:07Z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E509F1C247B040A88B7B7A5CD44D5773_13</vt:lpwstr>
  </property>
</Properties>
</file>